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854D-4AAA-4BF5-B7B0-A0754373A81D}" type="datetimeFigureOut">
              <a:rPr lang="ru-RU" smtClean="0"/>
              <a:pPr/>
              <a:t>30.03.2012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7F6F-2E9A-4AD6-9D71-724B5EF0B1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854D-4AAA-4BF5-B7B0-A0754373A81D}" type="datetimeFigureOut">
              <a:rPr lang="ru-RU" smtClean="0"/>
              <a:pPr/>
              <a:t>30.03.2012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7F6F-2E9A-4AD6-9D71-724B5EF0B1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854D-4AAA-4BF5-B7B0-A0754373A81D}" type="datetimeFigureOut">
              <a:rPr lang="ru-RU" smtClean="0"/>
              <a:pPr/>
              <a:t>30.03.2012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7F6F-2E9A-4AD6-9D71-724B5EF0B1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854D-4AAA-4BF5-B7B0-A0754373A81D}" type="datetimeFigureOut">
              <a:rPr lang="ru-RU" smtClean="0"/>
              <a:pPr/>
              <a:t>30.03.2012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7F6F-2E9A-4AD6-9D71-724B5EF0B1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854D-4AAA-4BF5-B7B0-A0754373A81D}" type="datetimeFigureOut">
              <a:rPr lang="ru-RU" smtClean="0"/>
              <a:pPr/>
              <a:t>30.03.2012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7F6F-2E9A-4AD6-9D71-724B5EF0B1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854D-4AAA-4BF5-B7B0-A0754373A81D}" type="datetimeFigureOut">
              <a:rPr lang="ru-RU" smtClean="0"/>
              <a:pPr/>
              <a:t>30.03.2012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7F6F-2E9A-4AD6-9D71-724B5EF0B1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854D-4AAA-4BF5-B7B0-A0754373A81D}" type="datetimeFigureOut">
              <a:rPr lang="ru-RU" smtClean="0"/>
              <a:pPr/>
              <a:t>30.03.2012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7F6F-2E9A-4AD6-9D71-724B5EF0B1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854D-4AAA-4BF5-B7B0-A0754373A81D}" type="datetimeFigureOut">
              <a:rPr lang="ru-RU" smtClean="0"/>
              <a:pPr/>
              <a:t>30.03.2012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7F6F-2E9A-4AD6-9D71-724B5EF0B1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854D-4AAA-4BF5-B7B0-A0754373A81D}" type="datetimeFigureOut">
              <a:rPr lang="ru-RU" smtClean="0"/>
              <a:pPr/>
              <a:t>30.03.2012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7F6F-2E9A-4AD6-9D71-724B5EF0B1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854D-4AAA-4BF5-B7B0-A0754373A81D}" type="datetimeFigureOut">
              <a:rPr lang="ru-RU" smtClean="0"/>
              <a:pPr/>
              <a:t>30.03.2012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7F6F-2E9A-4AD6-9D71-724B5EF0B1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854D-4AAA-4BF5-B7B0-A0754373A81D}" type="datetimeFigureOut">
              <a:rPr lang="ru-RU" smtClean="0"/>
              <a:pPr/>
              <a:t>30.03.2012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7F6F-2E9A-4AD6-9D71-724B5EF0B1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0854D-4AAA-4BF5-B7B0-A0754373A81D}" type="datetimeFigureOut">
              <a:rPr lang="ru-RU" smtClean="0"/>
              <a:pPr/>
              <a:t>30.03.2012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87F6F-2E9A-4AD6-9D71-724B5EF0B1A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http://school88.ru/Roditeljam/Trebovanija%20k%20vneshnemu%20vidu.ppt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0" y="928670"/>
            <a:ext cx="3751233" cy="6411939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Что необходимо приобрести родителям первоклассников</a:t>
            </a:r>
            <a:endParaRPr lang="ru-RU" sz="3200" dirty="0"/>
          </a:p>
        </p:txBody>
      </p:sp>
      <p:pic>
        <p:nvPicPr>
          <p:cNvPr id="1026" name="Picture 2" descr="C:\Users\учитель\Desktop\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0"/>
            <a:ext cx="4714876" cy="62236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В пенале: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ручка синяя (с тонко пишущим стрежнем) -2 шт. </a:t>
            </a:r>
            <a:endParaRPr lang="ru-RU" dirty="0" smtClean="0"/>
          </a:p>
          <a:p>
            <a:r>
              <a:rPr lang="ru-RU" dirty="0"/>
              <a:t>Простой карандаш ТМ-2 шт. </a:t>
            </a:r>
            <a:endParaRPr lang="ru-RU" dirty="0" smtClean="0"/>
          </a:p>
          <a:p>
            <a:r>
              <a:rPr lang="ru-RU" dirty="0"/>
              <a:t>Линейка (деревянная) 20 см-1 шт. </a:t>
            </a:r>
            <a:endParaRPr lang="ru-RU" dirty="0" smtClean="0"/>
          </a:p>
          <a:p>
            <a:r>
              <a:rPr lang="ru-RU" dirty="0"/>
              <a:t>Ластик-1 шт. </a:t>
            </a:r>
            <a:endParaRPr lang="ru-RU" dirty="0" smtClean="0"/>
          </a:p>
          <a:p>
            <a:r>
              <a:rPr lang="ru-RU" dirty="0"/>
              <a:t>Точилка закрытая-1 шт. </a:t>
            </a:r>
            <a:endParaRPr lang="ru-RU" dirty="0" smtClean="0"/>
          </a:p>
          <a:p>
            <a:r>
              <a:rPr lang="ru-RU" dirty="0"/>
              <a:t>Цветные карандаши-12-14 цветов </a:t>
            </a:r>
            <a:endParaRPr lang="ru-RU" dirty="0" smtClean="0"/>
          </a:p>
          <a:p>
            <a:r>
              <a:rPr lang="ru-RU" dirty="0"/>
              <a:t>Пенал </a:t>
            </a:r>
            <a:endParaRPr lang="ru-RU" dirty="0" smtClean="0"/>
          </a:p>
          <a:p>
            <a:r>
              <a:rPr lang="ru-RU" dirty="0"/>
              <a:t>Тетрадь в обычную клетку-5 шт. </a:t>
            </a:r>
            <a:endParaRPr lang="ru-RU" dirty="0" smtClean="0"/>
          </a:p>
          <a:p>
            <a:r>
              <a:rPr lang="ru-RU" dirty="0"/>
              <a:t>Тетрадь в узкую линейку-2 шт. </a:t>
            </a:r>
            <a:endParaRPr lang="ru-RU" dirty="0" smtClean="0"/>
          </a:p>
          <a:p>
            <a:r>
              <a:rPr lang="ru-RU" dirty="0"/>
              <a:t>Обложки для тетрадей (плотные) </a:t>
            </a:r>
            <a:endParaRPr lang="ru-RU" dirty="0" smtClean="0"/>
          </a:p>
          <a:p>
            <a:r>
              <a:rPr lang="ru-RU" dirty="0"/>
              <a:t>Обложки для учебников (плотные)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учитель\Desktop\5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500174"/>
            <a:ext cx="2000250" cy="1885950"/>
          </a:xfrm>
          <a:prstGeom prst="rect">
            <a:avLst/>
          </a:prstGeom>
          <a:noFill/>
        </p:spPr>
      </p:pic>
      <p:pic>
        <p:nvPicPr>
          <p:cNvPr id="2051" name="Picture 3" descr="C:\Users\учитель\Desktop\6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3929066"/>
            <a:ext cx="2980526" cy="21431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Для урока художественного труда: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Цветная бумага (6-7 цветов)-2 шт. А4 </a:t>
            </a:r>
            <a:endParaRPr lang="ru-RU" dirty="0" smtClean="0"/>
          </a:p>
          <a:p>
            <a:r>
              <a:rPr lang="ru-RU" dirty="0"/>
              <a:t>Цветной картон (7-10 цветов)-2 шт. А4 </a:t>
            </a:r>
            <a:endParaRPr lang="ru-RU" dirty="0" smtClean="0"/>
          </a:p>
          <a:p>
            <a:r>
              <a:rPr lang="ru-RU" dirty="0"/>
              <a:t>Пластилин (6-8 цветов)-1 шт. </a:t>
            </a:r>
            <a:endParaRPr lang="ru-RU" dirty="0" smtClean="0"/>
          </a:p>
          <a:p>
            <a:r>
              <a:rPr lang="ru-RU" dirty="0"/>
              <a:t>Дощечка для пластилина </a:t>
            </a:r>
            <a:endParaRPr lang="ru-RU" dirty="0" smtClean="0"/>
          </a:p>
          <a:p>
            <a:r>
              <a:rPr lang="ru-RU" dirty="0"/>
              <a:t>Клей-карандаш-1 шт. </a:t>
            </a:r>
            <a:endParaRPr lang="ru-RU" dirty="0" smtClean="0"/>
          </a:p>
          <a:p>
            <a:r>
              <a:rPr lang="ru-RU" dirty="0"/>
              <a:t>Ножницы с тупыми концами-1 шт.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Для урока рисования: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7972452" cy="2543180"/>
          </a:xfrm>
        </p:spPr>
        <p:txBody>
          <a:bodyPr/>
          <a:lstStyle/>
          <a:p>
            <a:r>
              <a:rPr lang="ru-RU" dirty="0"/>
              <a:t>Краски акварельные (12-14 цветов) </a:t>
            </a:r>
            <a:endParaRPr lang="ru-RU" dirty="0" smtClean="0"/>
          </a:p>
          <a:p>
            <a:r>
              <a:rPr lang="ru-RU" dirty="0"/>
              <a:t>Кисти беличьи -№1,№3 </a:t>
            </a:r>
            <a:endParaRPr lang="ru-RU" dirty="0" smtClean="0"/>
          </a:p>
          <a:p>
            <a:r>
              <a:rPr lang="ru-RU" dirty="0"/>
              <a:t>Альбом для рисования-2 шт. 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3076" name="Picture 4" descr="C:\Users\учитель\Desktop\9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2285992"/>
            <a:ext cx="2071694" cy="35909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Для урока физической культуры: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Футболка</a:t>
            </a:r>
          </a:p>
          <a:p>
            <a:r>
              <a:rPr lang="ru-RU" dirty="0"/>
              <a:t>Спортивные брюки </a:t>
            </a:r>
            <a:endParaRPr lang="ru-RU" dirty="0" smtClean="0"/>
          </a:p>
          <a:p>
            <a:r>
              <a:rPr lang="ru-RU" dirty="0" smtClean="0"/>
              <a:t>Спортивная </a:t>
            </a:r>
            <a:r>
              <a:rPr lang="ru-RU" dirty="0"/>
              <a:t>обувь (легкая, с легко сгибаемой подошвой)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Требования к школьному ранцу и внешнему виду первоклассника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smtClean="0"/>
              <a:t>Конструкция - </a:t>
            </a:r>
            <a:r>
              <a:rPr lang="ru-RU" dirty="0" smtClean="0"/>
              <a:t> устойчивой формы </a:t>
            </a:r>
          </a:p>
          <a:p>
            <a:r>
              <a:rPr lang="ru-RU" b="1" dirty="0" smtClean="0"/>
              <a:t>Спинка</a:t>
            </a:r>
            <a:r>
              <a:rPr lang="ru-RU" dirty="0" smtClean="0"/>
              <a:t>- полужёсткая, с массажными профилями </a:t>
            </a:r>
          </a:p>
          <a:p>
            <a:r>
              <a:rPr lang="ru-RU" b="1" dirty="0" smtClean="0"/>
              <a:t>Ширина плечевого ремня-</a:t>
            </a:r>
            <a:r>
              <a:rPr lang="ru-RU" dirty="0" smtClean="0"/>
              <a:t> 400-450 мм, </a:t>
            </a:r>
          </a:p>
          <a:p>
            <a:r>
              <a:rPr lang="ru-RU" b="1" dirty="0" smtClean="0"/>
              <a:t>Высота передней стенки-</a:t>
            </a:r>
            <a:r>
              <a:rPr lang="ru-RU" dirty="0" smtClean="0"/>
              <a:t> 220-260 мм </a:t>
            </a:r>
          </a:p>
          <a:p>
            <a:r>
              <a:rPr lang="ru-RU" b="1" dirty="0" smtClean="0"/>
              <a:t>Ширина ранца-</a:t>
            </a:r>
            <a:r>
              <a:rPr lang="ru-RU" dirty="0" smtClean="0"/>
              <a:t> 60-100 мм </a:t>
            </a:r>
          </a:p>
          <a:p>
            <a:r>
              <a:rPr lang="ru-RU" b="1" dirty="0" smtClean="0"/>
              <a:t>Длина ранца-</a:t>
            </a:r>
            <a:r>
              <a:rPr lang="ru-RU" dirty="0" smtClean="0"/>
              <a:t> 300-360 мм </a:t>
            </a:r>
          </a:p>
          <a:p>
            <a:r>
              <a:rPr lang="ru-RU" b="1" dirty="0" smtClean="0"/>
              <a:t>Материал</a:t>
            </a:r>
            <a:r>
              <a:rPr lang="ru-RU" dirty="0" smtClean="0"/>
              <a:t> - прочный, яркий, водоотталкивающий, должен  иметь санитарно- эпидемиологическое заключение на гигиеническую безопасность.</a:t>
            </a:r>
          </a:p>
          <a:p>
            <a:endParaRPr lang="ru-RU" dirty="0"/>
          </a:p>
        </p:txBody>
      </p:sp>
      <p:pic>
        <p:nvPicPr>
          <p:cNvPr id="3074" name="Picture 2" descr="C:\Users\учитель\Desktop\1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8082" y="5114925"/>
            <a:ext cx="1428750" cy="1743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428604"/>
            <a:ext cx="8329642" cy="5697559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Вес ранца с учебным комплектом:</a:t>
            </a:r>
            <a:endParaRPr lang="ru-RU" dirty="0" smtClean="0"/>
          </a:p>
          <a:p>
            <a:r>
              <a:rPr lang="ru-RU" u="sng" dirty="0" smtClean="0"/>
              <a:t>1-2 классы - </a:t>
            </a:r>
            <a:r>
              <a:rPr lang="ru-RU" dirty="0" smtClean="0"/>
              <a:t>не более 2,2 кг; </a:t>
            </a:r>
          </a:p>
          <a:p>
            <a:r>
              <a:rPr lang="ru-RU" u="sng" dirty="0" smtClean="0"/>
              <a:t>3-4 классы - </a:t>
            </a:r>
            <a:r>
              <a:rPr lang="ru-RU" dirty="0" smtClean="0"/>
              <a:t>не более 3,2 кг; </a:t>
            </a:r>
          </a:p>
          <a:p>
            <a:r>
              <a:rPr lang="ru-RU" u="sng" dirty="0" smtClean="0"/>
              <a:t>Вес ранца - </a:t>
            </a:r>
            <a:r>
              <a:rPr lang="ru-RU" dirty="0" smtClean="0"/>
              <a:t>не более 700 г.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В качестве </a:t>
            </a:r>
            <a:r>
              <a:rPr lang="ru-RU" b="1" dirty="0" smtClean="0"/>
              <a:t>ориентировочного теста</a:t>
            </a:r>
            <a:r>
              <a:rPr lang="ru-RU" dirty="0" smtClean="0"/>
              <a:t> для проверки соответствия веса ранца к весу ребёнка является </a:t>
            </a:r>
            <a:r>
              <a:rPr lang="ru-RU" b="1" dirty="0" smtClean="0"/>
              <a:t>оптимальное соотношение</a:t>
            </a:r>
            <a:r>
              <a:rPr lang="ru-RU" dirty="0" smtClean="0"/>
              <a:t> -  </a:t>
            </a:r>
            <a:r>
              <a:rPr lang="ru-RU" b="1" dirty="0" smtClean="0"/>
              <a:t>1: 10 </a:t>
            </a:r>
            <a:endParaRPr lang="ru-RU" dirty="0" smtClean="0"/>
          </a:p>
          <a:p>
            <a:r>
              <a:rPr lang="ru-RU" u="sng" dirty="0" smtClean="0"/>
              <a:t>Например</a:t>
            </a:r>
            <a:r>
              <a:rPr lang="ru-RU" dirty="0" smtClean="0"/>
              <a:t>: </a:t>
            </a:r>
            <a:r>
              <a:rPr lang="ru-RU" b="1" dirty="0" smtClean="0"/>
              <a:t>вес ребёнка</a:t>
            </a:r>
            <a:r>
              <a:rPr lang="ru-RU" dirty="0" smtClean="0"/>
              <a:t> – </a:t>
            </a:r>
            <a:r>
              <a:rPr lang="ru-RU" b="1" dirty="0" smtClean="0"/>
              <a:t>27 кг </a:t>
            </a:r>
            <a:endParaRPr lang="ru-RU" dirty="0" smtClean="0"/>
          </a:p>
          <a:p>
            <a:r>
              <a:rPr lang="ru-RU" b="1" dirty="0" smtClean="0"/>
              <a:t>вес ранца с </a:t>
            </a:r>
            <a:r>
              <a:rPr lang="ru-RU" b="1" dirty="0" err="1" smtClean="0"/>
              <a:t>уч</a:t>
            </a:r>
            <a:r>
              <a:rPr lang="ru-RU" b="1" dirty="0" smtClean="0"/>
              <a:t>. комплектом</a:t>
            </a:r>
            <a:r>
              <a:rPr lang="ru-RU" dirty="0" smtClean="0"/>
              <a:t> – </a:t>
            </a:r>
            <a:r>
              <a:rPr lang="ru-RU" b="1" dirty="0" smtClean="0"/>
              <a:t>2 кг 700 г </a:t>
            </a:r>
            <a:endParaRPr lang="ru-RU" dirty="0" smtClean="0"/>
          </a:p>
          <a:p>
            <a:r>
              <a:rPr lang="ru-RU" dirty="0" smtClean="0"/>
              <a:t>Однако при контроле веса ранца в массовых условиях школы такой подход очень  </a:t>
            </a:r>
            <a:r>
              <a:rPr lang="ru-RU" b="1" dirty="0" smtClean="0"/>
              <a:t>трудоёмкий</a:t>
            </a:r>
            <a:r>
              <a:rPr lang="ru-RU" dirty="0" smtClean="0"/>
              <a:t>, но наиболее </a:t>
            </a:r>
            <a:r>
              <a:rPr lang="ru-RU" b="1" dirty="0" smtClean="0"/>
              <a:t>приемлемый.</a:t>
            </a:r>
            <a:r>
              <a:rPr lang="ru-RU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hlinkClick r:id="rId2" action="ppaction://hlinkpres?slideindex=1&amp;slidetitle="/>
              </a:rPr>
              <a:t>Несколько советов родителям по подбору школьной одежды</a:t>
            </a:r>
            <a:endParaRPr lang="ru-RU" dirty="0"/>
          </a:p>
        </p:txBody>
      </p:sp>
      <p:pic>
        <p:nvPicPr>
          <p:cNvPr id="1026" name="Picture 2" descr="C:\Users\учитель\Desktop\15.gif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500166" y="1785926"/>
            <a:ext cx="6429420" cy="46452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1" name="Picture 3" descr="C:\Users\учитель\Desktop\1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11722" y="857232"/>
            <a:ext cx="7032178" cy="50006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245</Words>
  <Application>Microsoft Office PowerPoint</Application>
  <PresentationFormat>Экран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В пенале:</vt:lpstr>
      <vt:lpstr>Для урока художественного труда: </vt:lpstr>
      <vt:lpstr>Для урока рисования: </vt:lpstr>
      <vt:lpstr>Для урока физической культуры:   </vt:lpstr>
      <vt:lpstr>Требования к школьному ранцу и внешнему виду первоклассника </vt:lpstr>
      <vt:lpstr>Слайд 7</vt:lpstr>
      <vt:lpstr>Несколько советов родителям по подбору школьной одежды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учитель</dc:creator>
  <cp:lastModifiedBy>учитель</cp:lastModifiedBy>
  <cp:revision>3</cp:revision>
  <dcterms:created xsi:type="dcterms:W3CDTF">2012-03-30T09:40:13Z</dcterms:created>
  <dcterms:modified xsi:type="dcterms:W3CDTF">2012-03-30T10:15:37Z</dcterms:modified>
</cp:coreProperties>
</file>