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5" r:id="rId10"/>
    <p:sldId id="267" r:id="rId11"/>
    <p:sldId id="269" r:id="rId12"/>
    <p:sldId id="270" r:id="rId13"/>
    <p:sldId id="268" r:id="rId14"/>
    <p:sldId id="271" r:id="rId15"/>
    <p:sldId id="266"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C99BF3E6-FA7F-4350-9F93-D983F20E765C}" type="datetimeFigureOut">
              <a:rPr lang="ru-RU" smtClean="0"/>
              <a:pPr/>
              <a:t>10.09.2015</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33283AB8-E47F-47E5-991F-CCAEC6C6E3C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99BF3E6-FA7F-4350-9F93-D983F20E765C}" type="datetimeFigureOut">
              <a:rPr lang="ru-RU" smtClean="0"/>
              <a:pPr/>
              <a:t>10.09.2015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3283AB8-E47F-47E5-991F-CCAEC6C6E3C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99BF3E6-FA7F-4350-9F93-D983F20E765C}" type="datetimeFigureOut">
              <a:rPr lang="ru-RU" smtClean="0"/>
              <a:pPr/>
              <a:t>10.09.2015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3283AB8-E47F-47E5-991F-CCAEC6C6E3C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C99BF3E6-FA7F-4350-9F93-D983F20E765C}" type="datetimeFigureOut">
              <a:rPr lang="ru-RU" smtClean="0"/>
              <a:pPr/>
              <a:t>10.09.2015</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33283AB8-E47F-47E5-991F-CCAEC6C6E3C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C99BF3E6-FA7F-4350-9F93-D983F20E765C}" type="datetimeFigureOut">
              <a:rPr lang="ru-RU" smtClean="0"/>
              <a:pPr/>
              <a:t>10.09.2015</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33283AB8-E47F-47E5-991F-CCAEC6C6E3C7}"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C99BF3E6-FA7F-4350-9F93-D983F20E765C}" type="datetimeFigureOut">
              <a:rPr lang="ru-RU" smtClean="0"/>
              <a:pPr/>
              <a:t>10.09.2015</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33283AB8-E47F-47E5-991F-CCAEC6C6E3C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C99BF3E6-FA7F-4350-9F93-D983F20E765C}" type="datetimeFigureOut">
              <a:rPr lang="ru-RU" smtClean="0"/>
              <a:pPr/>
              <a:t>10.09.2015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33283AB8-E47F-47E5-991F-CCAEC6C6E3C7}"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C99BF3E6-FA7F-4350-9F93-D983F20E765C}" type="datetimeFigureOut">
              <a:rPr lang="ru-RU" smtClean="0"/>
              <a:pPr/>
              <a:t>10.09.2015</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3283AB8-E47F-47E5-991F-CCAEC6C6E3C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C99BF3E6-FA7F-4350-9F93-D983F20E765C}" type="datetimeFigureOut">
              <a:rPr lang="ru-RU" smtClean="0"/>
              <a:pPr/>
              <a:t>10.09.2015</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3283AB8-E47F-47E5-991F-CCAEC6C6E3C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C99BF3E6-FA7F-4350-9F93-D983F20E765C}" type="datetimeFigureOut">
              <a:rPr lang="ru-RU" smtClean="0"/>
              <a:pPr/>
              <a:t>10.09.2015</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3283AB8-E47F-47E5-991F-CCAEC6C6E3C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C99BF3E6-FA7F-4350-9F93-D983F20E765C}" type="datetimeFigureOut">
              <a:rPr lang="ru-RU" smtClean="0"/>
              <a:pPr/>
              <a:t>10.09.2015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33283AB8-E47F-47E5-991F-CCAEC6C6E3C7}"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C99BF3E6-FA7F-4350-9F93-D983F20E765C}" type="datetimeFigureOut">
              <a:rPr lang="ru-RU" smtClean="0"/>
              <a:pPr/>
              <a:t>10.09.2015</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3283AB8-E47F-47E5-991F-CCAEC6C6E3C7}"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Настя\Рабочий стол\семья\family.jpg"/>
          <p:cNvPicPr>
            <a:picLocks noChangeAspect="1" noChangeArrowheads="1"/>
          </p:cNvPicPr>
          <p:nvPr/>
        </p:nvPicPr>
        <p:blipFill>
          <a:blip r:embed="rId2" cstate="print"/>
          <a:srcRect/>
          <a:stretch>
            <a:fillRect/>
          </a:stretch>
        </p:blipFill>
        <p:spPr bwMode="auto">
          <a:xfrm>
            <a:off x="0" y="0"/>
            <a:ext cx="9144000" cy="6858000"/>
          </a:xfrm>
          <a:prstGeom prst="rect">
            <a:avLst/>
          </a:prstGeom>
          <a:ln>
            <a:noFill/>
          </a:ln>
          <a:effectLst>
            <a:softEdge rad="112500"/>
          </a:effectLst>
        </p:spPr>
      </p:pic>
      <p:sp>
        <p:nvSpPr>
          <p:cNvPr id="2" name="Заголовок 1"/>
          <p:cNvSpPr>
            <a:spLocks noGrp="1"/>
          </p:cNvSpPr>
          <p:nvPr>
            <p:ph type="ctrTitle"/>
          </p:nvPr>
        </p:nvSpPr>
        <p:spPr>
          <a:xfrm>
            <a:off x="611560" y="2708920"/>
            <a:ext cx="7772400" cy="1470025"/>
          </a:xfrm>
        </p:spPr>
        <p:txBody>
          <a:bodyPr>
            <a:normAutofit fontScale="90000"/>
          </a:bodyPr>
          <a:lstStyle/>
          <a:p>
            <a:pPr algn="ctr"/>
            <a:r>
              <a:rPr lang="ru-RU" sz="4800" dirty="0" smtClean="0">
                <a:latin typeface="Arial" pitchFamily="34" charset="0"/>
                <a:cs typeface="Arial" pitchFamily="34" charset="0"/>
              </a:rPr>
              <a:t>На </a:t>
            </a:r>
            <a:r>
              <a:rPr lang="ru-RU" sz="4800" smtClean="0">
                <a:latin typeface="Arial" pitchFamily="34" charset="0"/>
                <a:cs typeface="Arial" pitchFamily="34" charset="0"/>
              </a:rPr>
              <a:t>вас смотрят </a:t>
            </a:r>
            <a:br>
              <a:rPr lang="ru-RU" sz="4800" smtClean="0">
                <a:latin typeface="Arial" pitchFamily="34" charset="0"/>
                <a:cs typeface="Arial" pitchFamily="34" charset="0"/>
              </a:rPr>
            </a:br>
            <a:r>
              <a:rPr lang="ru-RU" sz="4800" smtClean="0">
                <a:latin typeface="Arial" pitchFamily="34" charset="0"/>
                <a:cs typeface="Arial" pitchFamily="34" charset="0"/>
              </a:rPr>
              <a:t>дети</a:t>
            </a:r>
            <a:endParaRPr lang="ru-RU" sz="4800"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88640"/>
            <a:ext cx="8568952" cy="4467890"/>
          </a:xfrm>
          <a:prstGeom prst="rect">
            <a:avLst/>
          </a:prstGeom>
        </p:spPr>
        <p:txBody>
          <a:bodyPr wrap="square">
            <a:spAutoFit/>
          </a:bodyPr>
          <a:lstStyle/>
          <a:p>
            <a:pPr algn="just">
              <a:lnSpc>
                <a:spcPct val="115000"/>
              </a:lnSpc>
              <a:spcAft>
                <a:spcPts val="1000"/>
              </a:spcAft>
            </a:pPr>
            <a:r>
              <a:rPr lang="ru-RU" sz="2400" b="1" dirty="0">
                <a:latin typeface="Times New Roman"/>
                <a:ea typeface="Times New Roman"/>
                <a:cs typeface="Times New Roman"/>
              </a:rPr>
              <a:t>- Лучшая школа дисциплины есть семья.</a:t>
            </a:r>
            <a:r>
              <a:rPr lang="ru-RU" sz="2400" dirty="0">
                <a:latin typeface="Times New Roman"/>
                <a:ea typeface="Times New Roman"/>
                <a:cs typeface="Times New Roman"/>
              </a:rPr>
              <a:t> (</a:t>
            </a:r>
            <a:r>
              <a:rPr lang="ru-RU" sz="2400" dirty="0" err="1">
                <a:latin typeface="Times New Roman"/>
                <a:ea typeface="Times New Roman"/>
                <a:cs typeface="Times New Roman"/>
              </a:rPr>
              <a:t>Смайлс</a:t>
            </a:r>
            <a:r>
              <a:rPr lang="ru-RU" sz="2400" dirty="0">
                <a:latin typeface="Times New Roman"/>
                <a:ea typeface="Times New Roman"/>
                <a:cs typeface="Times New Roman"/>
              </a:rPr>
              <a:t> С.) </a:t>
            </a:r>
            <a:endParaRPr lang="ru-RU" sz="2400" dirty="0">
              <a:latin typeface="Calibri"/>
              <a:ea typeface="Times New Roman"/>
              <a:cs typeface="Times New Roman"/>
            </a:endParaRPr>
          </a:p>
          <a:p>
            <a:pPr algn="just">
              <a:lnSpc>
                <a:spcPct val="115000"/>
              </a:lnSpc>
              <a:spcAft>
                <a:spcPts val="1000"/>
              </a:spcAft>
            </a:pPr>
            <a:r>
              <a:rPr lang="ru-RU" sz="2400" b="1" dirty="0">
                <a:latin typeface="Times New Roman"/>
                <a:ea typeface="Times New Roman"/>
                <a:cs typeface="Times New Roman"/>
              </a:rPr>
              <a:t>- Когда кто-нибудь из домашних совершает проступок, не нужно набрасываться на него с попреками, но не следует и делать вид, будто ничего не произошло. Если об этом проступке неудобно говорить напрямик, скажите намеком, приведя подходящий к случаю пример. Если вас не поймут сразу, повторяйте свои наставления день за днем, и они возымеют действие подобно тому, как весенний ветер разгоняет холод и теплый воздух топит лед. Вот как нужно вести себя в семейной жизни.</a:t>
            </a:r>
            <a:r>
              <a:rPr lang="ru-RU" sz="2400" dirty="0">
                <a:latin typeface="Times New Roman"/>
                <a:ea typeface="Times New Roman"/>
                <a:cs typeface="Times New Roman"/>
              </a:rPr>
              <a:t> (Х. </a:t>
            </a:r>
            <a:r>
              <a:rPr lang="ru-RU" sz="2400" dirty="0" err="1">
                <a:latin typeface="Times New Roman"/>
                <a:ea typeface="Times New Roman"/>
                <a:cs typeface="Times New Roman"/>
              </a:rPr>
              <a:t>Цзычен</a:t>
            </a:r>
            <a:r>
              <a:rPr lang="ru-RU" sz="2400" dirty="0">
                <a:latin typeface="Times New Roman"/>
                <a:ea typeface="Times New Roman"/>
                <a:cs typeface="Times New Roman"/>
              </a:rPr>
              <a:t>) </a:t>
            </a:r>
            <a:endParaRPr lang="ru-RU" sz="2400" dirty="0">
              <a:effectLst/>
              <a:latin typeface="Calibri"/>
              <a:ea typeface="Times New Roman"/>
              <a:cs typeface="Times New Roman"/>
            </a:endParaRPr>
          </a:p>
        </p:txBody>
      </p:sp>
    </p:spTree>
    <p:extLst>
      <p:ext uri="{BB962C8B-B14F-4D97-AF65-F5344CB8AC3E}">
        <p14:creationId xmlns="" xmlns:p14="http://schemas.microsoft.com/office/powerpoint/2010/main" val="786768904"/>
      </p:ext>
    </p:extLst>
  </p:cSld>
  <p:clrMapOvr>
    <a:masterClrMapping/>
  </p:clrMapOvr>
  <p:transition>
    <p:cut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546929"/>
            <a:ext cx="8424936" cy="5418727"/>
          </a:xfrm>
          <a:prstGeom prst="rect">
            <a:avLst/>
          </a:prstGeom>
        </p:spPr>
        <p:txBody>
          <a:bodyPr wrap="square">
            <a:spAutoFit/>
          </a:bodyPr>
          <a:lstStyle/>
          <a:p>
            <a:pPr algn="just">
              <a:lnSpc>
                <a:spcPct val="115000"/>
              </a:lnSpc>
              <a:spcAft>
                <a:spcPts val="1000"/>
              </a:spcAft>
            </a:pPr>
            <a:r>
              <a:rPr lang="ru-RU" sz="2400" b="1" dirty="0">
                <a:latin typeface="Times New Roman"/>
                <a:ea typeface="Times New Roman"/>
                <a:cs typeface="Times New Roman"/>
              </a:rPr>
              <a:t>- Знаете ли вы самое верное средство сделать вашего ребенка несчастным? Это приучить его ни в чем не знать отказа... Сначала он потребует трость, которую вы держите; потом ваши часы; потом птицу, которая летает; потом звезду, которая сияет на небе; он будет требовать все, что увидит; не будучи Богом, как вы его удовлетворите?</a:t>
            </a:r>
            <a:r>
              <a:rPr lang="ru-RU" sz="2400" dirty="0">
                <a:latin typeface="Times New Roman"/>
                <a:ea typeface="Times New Roman"/>
                <a:cs typeface="Times New Roman"/>
              </a:rPr>
              <a:t> (Руссо Ж.) </a:t>
            </a:r>
            <a:endParaRPr lang="ru-RU" sz="2400" dirty="0">
              <a:latin typeface="Calibri"/>
              <a:ea typeface="Times New Roman"/>
              <a:cs typeface="Times New Roman"/>
            </a:endParaRPr>
          </a:p>
          <a:p>
            <a:pPr algn="just">
              <a:lnSpc>
                <a:spcPct val="115000"/>
              </a:lnSpc>
              <a:spcAft>
                <a:spcPts val="1000"/>
              </a:spcAft>
            </a:pPr>
            <a:r>
              <a:rPr lang="ru-RU" sz="2400" b="1" dirty="0">
                <a:latin typeface="Times New Roman"/>
                <a:ea typeface="Times New Roman"/>
                <a:cs typeface="Times New Roman"/>
              </a:rPr>
              <a:t>- Когда родители умны </a:t>
            </a:r>
            <a:r>
              <a:rPr lang="ru-RU" sz="2400" dirty="0">
                <a:latin typeface="Times New Roman"/>
                <a:ea typeface="Times New Roman"/>
                <a:cs typeface="Times New Roman"/>
              </a:rPr>
              <a:t>и</a:t>
            </a:r>
            <a:r>
              <a:rPr lang="ru-RU" sz="2400" b="1" dirty="0">
                <a:latin typeface="Times New Roman"/>
                <a:ea typeface="Times New Roman"/>
                <a:cs typeface="Times New Roman"/>
              </a:rPr>
              <a:t> добродетельно скромны, </a:t>
            </a:r>
            <a:r>
              <a:rPr lang="ru-RU" sz="2400" dirty="0">
                <a:latin typeface="Times New Roman"/>
                <a:ea typeface="Times New Roman"/>
                <a:cs typeface="Times New Roman"/>
              </a:rPr>
              <a:t>т</a:t>
            </a:r>
            <a:r>
              <a:rPr lang="ru-RU" sz="2400" b="1" dirty="0">
                <a:latin typeface="Times New Roman"/>
                <a:ea typeface="Times New Roman"/>
                <a:cs typeface="Times New Roman"/>
              </a:rPr>
              <a:t>о благонравны и сыны.</a:t>
            </a:r>
            <a:r>
              <a:rPr lang="ru-RU" sz="2400" dirty="0">
                <a:latin typeface="Times New Roman"/>
                <a:ea typeface="Times New Roman"/>
                <a:cs typeface="Times New Roman"/>
              </a:rPr>
              <a:t> (</a:t>
            </a:r>
            <a:r>
              <a:rPr lang="ru-RU" sz="2400" dirty="0" err="1">
                <a:latin typeface="Times New Roman"/>
                <a:ea typeface="Times New Roman"/>
                <a:cs typeface="Times New Roman"/>
              </a:rPr>
              <a:t>Брант</a:t>
            </a:r>
            <a:r>
              <a:rPr lang="ru-RU" sz="2400" dirty="0">
                <a:latin typeface="Times New Roman"/>
                <a:ea typeface="Times New Roman"/>
                <a:cs typeface="Times New Roman"/>
              </a:rPr>
              <a:t> С.) </a:t>
            </a:r>
            <a:endParaRPr lang="ru-RU" sz="2400" dirty="0">
              <a:latin typeface="Calibri"/>
              <a:ea typeface="Times New Roman"/>
              <a:cs typeface="Times New Roman"/>
            </a:endParaRPr>
          </a:p>
          <a:p>
            <a:pPr algn="just">
              <a:lnSpc>
                <a:spcPct val="115000"/>
              </a:lnSpc>
              <a:spcAft>
                <a:spcPts val="1000"/>
              </a:spcAft>
            </a:pPr>
            <a:r>
              <a:rPr lang="ru-RU" sz="2400" b="1" dirty="0">
                <a:latin typeface="Times New Roman"/>
                <a:ea typeface="Times New Roman"/>
                <a:cs typeface="Times New Roman"/>
              </a:rPr>
              <a:t>- Материнская любовь — самый общераспространенный и самый общепринятый пример продуктивной любви; сама ее сущность — забота и ответственность.</a:t>
            </a:r>
            <a:r>
              <a:rPr lang="ru-RU" sz="2400" dirty="0">
                <a:latin typeface="Times New Roman"/>
                <a:ea typeface="Times New Roman"/>
                <a:cs typeface="Times New Roman"/>
              </a:rPr>
              <a:t> (</a:t>
            </a:r>
            <a:r>
              <a:rPr lang="ru-RU" sz="2400" dirty="0" err="1">
                <a:latin typeface="Times New Roman"/>
                <a:ea typeface="Times New Roman"/>
                <a:cs typeface="Times New Roman"/>
              </a:rPr>
              <a:t>Фромм</a:t>
            </a:r>
            <a:r>
              <a:rPr lang="ru-RU" sz="2400" dirty="0">
                <a:latin typeface="Times New Roman"/>
                <a:ea typeface="Times New Roman"/>
                <a:cs typeface="Times New Roman"/>
              </a:rPr>
              <a:t> Э.) </a:t>
            </a:r>
            <a:endParaRPr lang="ru-RU" sz="2400" dirty="0">
              <a:effectLst/>
              <a:latin typeface="Calibri"/>
              <a:ea typeface="Times New Roman"/>
              <a:cs typeface="Times New Roman"/>
            </a:endParaRPr>
          </a:p>
        </p:txBody>
      </p:sp>
    </p:spTree>
    <p:extLst>
      <p:ext uri="{BB962C8B-B14F-4D97-AF65-F5344CB8AC3E}">
        <p14:creationId xmlns="" xmlns:p14="http://schemas.microsoft.com/office/powerpoint/2010/main" val="2772003672"/>
      </p:ext>
    </p:extLst>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5" y="-90168"/>
            <a:ext cx="8541635" cy="5701882"/>
          </a:xfrm>
          <a:prstGeom prst="rect">
            <a:avLst/>
          </a:prstGeom>
        </p:spPr>
        <p:txBody>
          <a:bodyPr wrap="square">
            <a:spAutoFit/>
          </a:bodyPr>
          <a:lstStyle/>
          <a:p>
            <a:pPr algn="just">
              <a:lnSpc>
                <a:spcPct val="115000"/>
              </a:lnSpc>
              <a:spcAft>
                <a:spcPts val="1000"/>
              </a:spcAft>
            </a:pPr>
            <a:endParaRPr lang="ru-RU" sz="1600" dirty="0">
              <a:latin typeface="Calibri"/>
              <a:ea typeface="Times New Roman"/>
              <a:cs typeface="Times New Roman"/>
            </a:endParaRPr>
          </a:p>
          <a:p>
            <a:pPr algn="just">
              <a:lnSpc>
                <a:spcPct val="115000"/>
              </a:lnSpc>
              <a:spcAft>
                <a:spcPts val="1000"/>
              </a:spcAft>
            </a:pPr>
            <a:r>
              <a:rPr lang="ru-RU" sz="2400" b="1" dirty="0">
                <a:latin typeface="Times New Roman"/>
                <a:ea typeface="Times New Roman"/>
                <a:cs typeface="Times New Roman"/>
              </a:rPr>
              <a:t>- К родителям относись так, как ты желал бы, чтобы твои собственные дети относились к тебе. </a:t>
            </a:r>
            <a:r>
              <a:rPr lang="ru-RU" sz="2400" dirty="0">
                <a:latin typeface="Times New Roman"/>
                <a:ea typeface="Times New Roman"/>
                <a:cs typeface="Times New Roman"/>
              </a:rPr>
              <a:t>(Сократ) </a:t>
            </a:r>
            <a:endParaRPr lang="ru-RU" sz="2400" dirty="0">
              <a:latin typeface="Calibri"/>
              <a:ea typeface="Times New Roman"/>
              <a:cs typeface="Times New Roman"/>
            </a:endParaRPr>
          </a:p>
          <a:p>
            <a:pPr algn="just">
              <a:lnSpc>
                <a:spcPct val="115000"/>
              </a:lnSpc>
              <a:spcAft>
                <a:spcPts val="1000"/>
              </a:spcAft>
            </a:pPr>
            <a:r>
              <a:rPr lang="ru-RU" sz="2400" b="1" dirty="0">
                <a:latin typeface="Times New Roman"/>
                <a:ea typeface="Times New Roman"/>
                <a:cs typeface="Times New Roman"/>
              </a:rPr>
              <a:t>- Производя и питая детей, отец исполняет этим только третью часть своей задачи. Он должен роду человеческому дать людей, обществу — общественных людей, государству — граждан. Всякий человек, который может платить этот тройной долг и не делает этого, виновен и, может быть, более виновен, если платит его наполовину. Кто не может выполнить обязанности отца, тот не имеет права быть им. Ни бедность, ни работа, ни уважение людей не избавляют его от обязанности кормить своих детей и воспитывать их самому.</a:t>
            </a:r>
            <a:r>
              <a:rPr lang="ru-RU" sz="2400" dirty="0">
                <a:latin typeface="Times New Roman"/>
                <a:ea typeface="Times New Roman"/>
                <a:cs typeface="Times New Roman"/>
              </a:rPr>
              <a:t> (Руссо Ж.) </a:t>
            </a:r>
            <a:endParaRPr lang="ru-RU" sz="2400" dirty="0">
              <a:effectLst/>
              <a:latin typeface="Calibri"/>
              <a:ea typeface="Times New Roman"/>
              <a:cs typeface="Times New Roman"/>
            </a:endParaRPr>
          </a:p>
        </p:txBody>
      </p:sp>
    </p:spTree>
    <p:extLst>
      <p:ext uri="{BB962C8B-B14F-4D97-AF65-F5344CB8AC3E}">
        <p14:creationId xmlns="" xmlns:p14="http://schemas.microsoft.com/office/powerpoint/2010/main" val="2734165249"/>
      </p:ext>
    </p:extLst>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C:\Documents and Settings\Настя\Рабочий стол\семья\1181874369_bxp49468.jpg"/>
          <p:cNvPicPr>
            <a:picLocks noChangeAspect="1" noChangeArrowheads="1"/>
          </p:cNvPicPr>
          <p:nvPr/>
        </p:nvPicPr>
        <p:blipFill>
          <a:blip r:embed="rId2" cstate="print"/>
          <a:srcRect/>
          <a:stretch>
            <a:fillRect/>
          </a:stretch>
        </p:blipFill>
        <p:spPr bwMode="auto">
          <a:xfrm rot="764262">
            <a:off x="2102226" y="694128"/>
            <a:ext cx="5499255" cy="5377761"/>
          </a:xfrm>
          <a:prstGeom prst="rect">
            <a:avLst/>
          </a:prstGeom>
          <a:ln>
            <a:noFill/>
          </a:ln>
          <a:effectLst>
            <a:softEdge rad="112500"/>
          </a:effectLst>
        </p:spPr>
      </p:pic>
      <p:sp>
        <p:nvSpPr>
          <p:cNvPr id="2" name="Прямоугольник 1"/>
          <p:cNvSpPr/>
          <p:nvPr/>
        </p:nvSpPr>
        <p:spPr>
          <a:xfrm>
            <a:off x="611560" y="323535"/>
            <a:ext cx="8280920" cy="6396431"/>
          </a:xfrm>
          <a:prstGeom prst="rect">
            <a:avLst/>
          </a:prstGeom>
        </p:spPr>
        <p:txBody>
          <a:bodyPr wrap="square">
            <a:spAutoFit/>
          </a:bodyPr>
          <a:lstStyle/>
          <a:p>
            <a:pPr algn="just">
              <a:lnSpc>
                <a:spcPct val="115000"/>
              </a:lnSpc>
              <a:spcAft>
                <a:spcPts val="1000"/>
              </a:spcAft>
            </a:pPr>
            <a:r>
              <a:rPr lang="ru-RU" sz="2400" b="1" dirty="0">
                <a:latin typeface="Times New Roman"/>
                <a:ea typeface="Times New Roman"/>
                <a:cs typeface="Times New Roman"/>
              </a:rPr>
              <a:t>- В семейной жизни главное — терпение.</a:t>
            </a:r>
            <a:r>
              <a:rPr lang="ru-RU" sz="2400" dirty="0">
                <a:latin typeface="Times New Roman"/>
                <a:ea typeface="Times New Roman"/>
                <a:cs typeface="Times New Roman"/>
              </a:rPr>
              <a:t> (Чернышевский Н. Г.) </a:t>
            </a:r>
            <a:endParaRPr lang="ru-RU" sz="2400" dirty="0">
              <a:latin typeface="Calibri"/>
              <a:ea typeface="Times New Roman"/>
              <a:cs typeface="Times New Roman"/>
            </a:endParaRPr>
          </a:p>
          <a:p>
            <a:pPr algn="just">
              <a:lnSpc>
                <a:spcPct val="115000"/>
              </a:lnSpc>
              <a:spcAft>
                <a:spcPts val="1000"/>
              </a:spcAft>
            </a:pPr>
            <a:r>
              <a:rPr lang="ru-RU" sz="2400" b="1" dirty="0">
                <a:latin typeface="Times New Roman"/>
                <a:ea typeface="Times New Roman"/>
                <a:cs typeface="Times New Roman"/>
              </a:rPr>
              <a:t>- Обращаясь с ближними так, как они того заслуживают, мы делаем их только хуже. Обращаясь же с ними так, будто они лучше того, что представляют собой в действительности, мы заставляем их становиться лучше.</a:t>
            </a:r>
            <a:r>
              <a:rPr lang="ru-RU" sz="2400" dirty="0">
                <a:latin typeface="Times New Roman"/>
                <a:ea typeface="Times New Roman"/>
                <a:cs typeface="Times New Roman"/>
              </a:rPr>
              <a:t> (Гете И.) </a:t>
            </a:r>
            <a:endParaRPr lang="ru-RU" sz="2400" dirty="0">
              <a:latin typeface="Calibri"/>
              <a:ea typeface="Times New Roman"/>
              <a:cs typeface="Times New Roman"/>
            </a:endParaRPr>
          </a:p>
          <a:p>
            <a:pPr algn="just">
              <a:lnSpc>
                <a:spcPct val="115000"/>
              </a:lnSpc>
              <a:spcAft>
                <a:spcPts val="1000"/>
              </a:spcAft>
            </a:pPr>
            <a:r>
              <a:rPr lang="ru-RU" sz="2400" b="1" dirty="0">
                <a:latin typeface="Times New Roman"/>
                <a:ea typeface="Times New Roman"/>
                <a:cs typeface="Times New Roman"/>
              </a:rPr>
              <a:t>- От наших родителей мы получили величайший и бесценный дар — жизнь. Они вскормили и взрастили нас, не жалея ни сил, ни любви. И теперь, когда они стары и больны, наш долг — вылечить и выходить их!</a:t>
            </a:r>
            <a:r>
              <a:rPr lang="ru-RU" sz="2400" dirty="0">
                <a:latin typeface="Times New Roman"/>
                <a:ea typeface="Times New Roman"/>
                <a:cs typeface="Times New Roman"/>
              </a:rPr>
              <a:t> (Леонардо да Винчи) </a:t>
            </a:r>
            <a:endParaRPr lang="ru-RU" sz="2400" dirty="0">
              <a:latin typeface="Calibri"/>
              <a:ea typeface="Times New Roman"/>
              <a:cs typeface="Times New Roman"/>
            </a:endParaRPr>
          </a:p>
          <a:p>
            <a:pPr algn="just">
              <a:lnSpc>
                <a:spcPct val="115000"/>
              </a:lnSpc>
              <a:spcAft>
                <a:spcPts val="1000"/>
              </a:spcAft>
            </a:pPr>
            <a:r>
              <a:rPr lang="ru-RU" sz="2400" b="1" dirty="0">
                <a:latin typeface="Times New Roman"/>
                <a:ea typeface="Times New Roman"/>
                <a:cs typeface="Times New Roman"/>
              </a:rPr>
              <a:t>- Помните, что дети ваши будут обходиться с вами так же, как вы обходитесь со своими родителями.</a:t>
            </a:r>
            <a:r>
              <a:rPr lang="ru-RU" sz="2400" dirty="0">
                <a:latin typeface="Times New Roman"/>
                <a:ea typeface="Times New Roman"/>
                <a:cs typeface="Times New Roman"/>
              </a:rPr>
              <a:t> (Фалес) </a:t>
            </a:r>
            <a:endParaRPr lang="ru-RU" sz="2400" dirty="0">
              <a:effectLst/>
              <a:latin typeface="Calibri"/>
              <a:ea typeface="Times New Roman"/>
              <a:cs typeface="Times New Roman"/>
            </a:endParaRPr>
          </a:p>
        </p:txBody>
      </p:sp>
    </p:spTree>
    <p:extLst>
      <p:ext uri="{BB962C8B-B14F-4D97-AF65-F5344CB8AC3E}">
        <p14:creationId xmlns="" xmlns:p14="http://schemas.microsoft.com/office/powerpoint/2010/main" val="3875304943"/>
      </p:ext>
    </p:extLst>
  </p:cSld>
  <p:clrMapOvr>
    <a:masterClrMapping/>
  </p:clrMapOvr>
  <p:transition>
    <p:cut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260648"/>
            <a:ext cx="4680520" cy="5573834"/>
          </a:xfrm>
          <a:prstGeom prst="rect">
            <a:avLst/>
          </a:prstGeom>
        </p:spPr>
        <p:txBody>
          <a:bodyPr wrap="square">
            <a:spAutoFit/>
          </a:bodyPr>
          <a:lstStyle/>
          <a:p>
            <a:pPr>
              <a:lnSpc>
                <a:spcPct val="115000"/>
              </a:lnSpc>
              <a:spcAft>
                <a:spcPts val="1000"/>
              </a:spcAft>
            </a:pPr>
            <a:r>
              <a:rPr lang="ru-RU" dirty="0">
                <a:latin typeface="Times New Roman"/>
                <a:ea typeface="Times New Roman"/>
                <a:cs typeface="Times New Roman"/>
              </a:rPr>
              <a:t>Что может быть семьи дороже? </a:t>
            </a:r>
            <a:br>
              <a:rPr lang="ru-RU" dirty="0">
                <a:latin typeface="Times New Roman"/>
                <a:ea typeface="Times New Roman"/>
                <a:cs typeface="Times New Roman"/>
              </a:rPr>
            </a:br>
            <a:r>
              <a:rPr lang="ru-RU" dirty="0">
                <a:latin typeface="Times New Roman"/>
                <a:ea typeface="Times New Roman"/>
                <a:cs typeface="Times New Roman"/>
              </a:rPr>
              <a:t>Теплом встречает отчий дом. </a:t>
            </a:r>
            <a:br>
              <a:rPr lang="ru-RU" dirty="0">
                <a:latin typeface="Times New Roman"/>
                <a:ea typeface="Times New Roman"/>
                <a:cs typeface="Times New Roman"/>
              </a:rPr>
            </a:br>
            <a:r>
              <a:rPr lang="ru-RU" dirty="0">
                <a:latin typeface="Times New Roman"/>
                <a:ea typeface="Times New Roman"/>
                <a:cs typeface="Times New Roman"/>
              </a:rPr>
              <a:t>Здесь ждут тебя всегда с любовью </a:t>
            </a:r>
            <a:br>
              <a:rPr lang="ru-RU" dirty="0">
                <a:latin typeface="Times New Roman"/>
                <a:ea typeface="Times New Roman"/>
                <a:cs typeface="Times New Roman"/>
              </a:rPr>
            </a:br>
            <a:r>
              <a:rPr lang="ru-RU" dirty="0">
                <a:latin typeface="Times New Roman"/>
                <a:ea typeface="Times New Roman"/>
                <a:cs typeface="Times New Roman"/>
              </a:rPr>
              <a:t>И провожают в путь с добром.</a:t>
            </a:r>
            <a:endParaRPr lang="ru-RU" sz="1600" dirty="0">
              <a:latin typeface="Calibri"/>
              <a:ea typeface="Times New Roman"/>
              <a:cs typeface="Times New Roman"/>
            </a:endParaRPr>
          </a:p>
          <a:p>
            <a:pPr>
              <a:lnSpc>
                <a:spcPct val="115000"/>
              </a:lnSpc>
              <a:spcAft>
                <a:spcPts val="1000"/>
              </a:spcAft>
            </a:pPr>
            <a:r>
              <a:rPr lang="ru-RU" dirty="0">
                <a:latin typeface="Times New Roman"/>
                <a:ea typeface="Times New Roman"/>
                <a:cs typeface="Times New Roman"/>
              </a:rPr>
              <a:t>Отец, и мать, и дети дружно </a:t>
            </a:r>
            <a:br>
              <a:rPr lang="ru-RU" dirty="0">
                <a:latin typeface="Times New Roman"/>
                <a:ea typeface="Times New Roman"/>
                <a:cs typeface="Times New Roman"/>
              </a:rPr>
            </a:br>
            <a:r>
              <a:rPr lang="ru-RU" dirty="0">
                <a:latin typeface="Times New Roman"/>
                <a:ea typeface="Times New Roman"/>
                <a:cs typeface="Times New Roman"/>
              </a:rPr>
              <a:t>Сидят за праздничным столом, </a:t>
            </a:r>
            <a:br>
              <a:rPr lang="ru-RU" dirty="0">
                <a:latin typeface="Times New Roman"/>
                <a:ea typeface="Times New Roman"/>
                <a:cs typeface="Times New Roman"/>
              </a:rPr>
            </a:br>
            <a:r>
              <a:rPr lang="ru-RU" dirty="0">
                <a:latin typeface="Times New Roman"/>
                <a:ea typeface="Times New Roman"/>
                <a:cs typeface="Times New Roman"/>
              </a:rPr>
              <a:t>И вместе им совсем не скучно, </a:t>
            </a:r>
            <a:br>
              <a:rPr lang="ru-RU" dirty="0">
                <a:latin typeface="Times New Roman"/>
                <a:ea typeface="Times New Roman"/>
                <a:cs typeface="Times New Roman"/>
              </a:rPr>
            </a:br>
            <a:r>
              <a:rPr lang="ru-RU" dirty="0">
                <a:latin typeface="Times New Roman"/>
                <a:ea typeface="Times New Roman"/>
                <a:cs typeface="Times New Roman"/>
              </a:rPr>
              <a:t>Им интересно впятером.</a:t>
            </a:r>
            <a:endParaRPr lang="ru-RU" sz="1600" dirty="0">
              <a:latin typeface="Calibri"/>
              <a:ea typeface="Times New Roman"/>
              <a:cs typeface="Times New Roman"/>
            </a:endParaRPr>
          </a:p>
          <a:p>
            <a:pPr>
              <a:lnSpc>
                <a:spcPct val="115000"/>
              </a:lnSpc>
              <a:spcAft>
                <a:spcPts val="1000"/>
              </a:spcAft>
            </a:pPr>
            <a:r>
              <a:rPr lang="ru-RU" dirty="0">
                <a:latin typeface="Times New Roman"/>
                <a:ea typeface="Times New Roman"/>
                <a:cs typeface="Times New Roman"/>
              </a:rPr>
              <a:t>Малыш для старших как любимец, </a:t>
            </a:r>
            <a:br>
              <a:rPr lang="ru-RU" dirty="0">
                <a:latin typeface="Times New Roman"/>
                <a:ea typeface="Times New Roman"/>
                <a:cs typeface="Times New Roman"/>
              </a:rPr>
            </a:br>
            <a:r>
              <a:rPr lang="ru-RU" dirty="0">
                <a:latin typeface="Times New Roman"/>
                <a:ea typeface="Times New Roman"/>
                <a:cs typeface="Times New Roman"/>
              </a:rPr>
              <a:t>Родители во всем мудрей, </a:t>
            </a:r>
            <a:br>
              <a:rPr lang="ru-RU" dirty="0">
                <a:latin typeface="Times New Roman"/>
                <a:ea typeface="Times New Roman"/>
                <a:cs typeface="Times New Roman"/>
              </a:rPr>
            </a:br>
            <a:r>
              <a:rPr lang="ru-RU" dirty="0">
                <a:latin typeface="Times New Roman"/>
                <a:ea typeface="Times New Roman"/>
                <a:cs typeface="Times New Roman"/>
              </a:rPr>
              <a:t>Любимый папа – друг, кормилец, </a:t>
            </a:r>
            <a:br>
              <a:rPr lang="ru-RU" dirty="0">
                <a:latin typeface="Times New Roman"/>
                <a:ea typeface="Times New Roman"/>
                <a:cs typeface="Times New Roman"/>
              </a:rPr>
            </a:br>
            <a:r>
              <a:rPr lang="ru-RU" dirty="0">
                <a:latin typeface="Times New Roman"/>
                <a:ea typeface="Times New Roman"/>
                <a:cs typeface="Times New Roman"/>
              </a:rPr>
              <a:t>А мама ближе всех, родней.</a:t>
            </a:r>
            <a:endParaRPr lang="ru-RU" sz="1600" dirty="0">
              <a:latin typeface="Calibri"/>
              <a:ea typeface="Times New Roman"/>
              <a:cs typeface="Times New Roman"/>
            </a:endParaRPr>
          </a:p>
          <a:p>
            <a:pPr>
              <a:lnSpc>
                <a:spcPct val="115000"/>
              </a:lnSpc>
              <a:spcAft>
                <a:spcPts val="1000"/>
              </a:spcAft>
            </a:pPr>
            <a:r>
              <a:rPr lang="ru-RU" dirty="0">
                <a:latin typeface="Times New Roman"/>
                <a:ea typeface="Times New Roman"/>
                <a:cs typeface="Times New Roman"/>
              </a:rPr>
              <a:t>Любите и цените счастье! </a:t>
            </a:r>
            <a:br>
              <a:rPr lang="ru-RU" dirty="0">
                <a:latin typeface="Times New Roman"/>
                <a:ea typeface="Times New Roman"/>
                <a:cs typeface="Times New Roman"/>
              </a:rPr>
            </a:br>
            <a:r>
              <a:rPr lang="ru-RU" dirty="0">
                <a:latin typeface="Times New Roman"/>
                <a:ea typeface="Times New Roman"/>
                <a:cs typeface="Times New Roman"/>
              </a:rPr>
              <a:t>Оно рождается в семье, </a:t>
            </a:r>
            <a:br>
              <a:rPr lang="ru-RU" dirty="0">
                <a:latin typeface="Times New Roman"/>
                <a:ea typeface="Times New Roman"/>
                <a:cs typeface="Times New Roman"/>
              </a:rPr>
            </a:br>
            <a:r>
              <a:rPr lang="ru-RU" dirty="0">
                <a:latin typeface="Times New Roman"/>
                <a:ea typeface="Times New Roman"/>
                <a:cs typeface="Times New Roman"/>
              </a:rPr>
              <a:t>Что может быть её дороже </a:t>
            </a:r>
            <a:br>
              <a:rPr lang="ru-RU" dirty="0">
                <a:latin typeface="Times New Roman"/>
                <a:ea typeface="Times New Roman"/>
                <a:cs typeface="Times New Roman"/>
              </a:rPr>
            </a:br>
            <a:r>
              <a:rPr lang="ru-RU" dirty="0">
                <a:latin typeface="Times New Roman"/>
                <a:ea typeface="Times New Roman"/>
                <a:cs typeface="Times New Roman"/>
              </a:rPr>
              <a:t>на этой сказочной земле.</a:t>
            </a:r>
            <a:endParaRPr lang="ru-RU" sz="1600" dirty="0">
              <a:effectLst/>
              <a:latin typeface="Calibri"/>
              <a:ea typeface="Times New Roman"/>
              <a:cs typeface="Times New Roman"/>
            </a:endParaRPr>
          </a:p>
        </p:txBody>
      </p:sp>
    </p:spTree>
    <p:extLst>
      <p:ext uri="{BB962C8B-B14F-4D97-AF65-F5344CB8AC3E}">
        <p14:creationId xmlns="" xmlns:p14="http://schemas.microsoft.com/office/powerpoint/2010/main" val="2898970433"/>
      </p:ext>
    </p:extLst>
  </p:cSld>
  <p:clrMapOvr>
    <a:masterClrMapping/>
  </p:clrMapOvr>
  <p:transition>
    <p:wheel spokes="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9218" name="Picture 2" descr="C:\Documents and Settings\Настя\Рабочий стол\семья\976212.jpg"/>
          <p:cNvPicPr>
            <a:picLocks noChangeAspect="1" noChangeArrowheads="1"/>
          </p:cNvPicPr>
          <p:nvPr/>
        </p:nvPicPr>
        <p:blipFill>
          <a:blip r:embed="rId2" cstate="print"/>
          <a:srcRect/>
          <a:stretch>
            <a:fillRect/>
          </a:stretch>
        </p:blipFill>
        <p:spPr bwMode="auto">
          <a:xfrm>
            <a:off x="0" y="0"/>
            <a:ext cx="9324528" cy="6858000"/>
          </a:xfrm>
          <a:prstGeom prst="rect">
            <a:avLst/>
          </a:prstGeom>
          <a:ln>
            <a:noFill/>
          </a:ln>
          <a:effectLst>
            <a:softEdge rad="112500"/>
          </a:effectLst>
        </p:spPr>
      </p:pic>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548680"/>
            <a:ext cx="5563344" cy="5688632"/>
          </a:xfrm>
        </p:spPr>
        <p:txBody>
          <a:bodyPr>
            <a:normAutofit fontScale="92500"/>
          </a:bodyPr>
          <a:lstStyle/>
          <a:p>
            <a:r>
              <a:rPr lang="ru-RU" dirty="0" smtClean="0"/>
              <a:t>Семья – первостепенный институт воспитания ребенка, в котором формируются и реализуются отношения ребенка с внешним миром. Основу семейных традиций составляют идеи, нормы, опыт семьи, которые направлены на укрепление отношений и взаимопонимания между всеми членами семьи.</a:t>
            </a:r>
            <a:endParaRPr lang="ru-RU"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548680"/>
            <a:ext cx="8784976" cy="5531445"/>
          </a:xfrm>
        </p:spPr>
        <p:txBody>
          <a:bodyPr>
            <a:normAutofit fontScale="92500" lnSpcReduction="10000"/>
          </a:bodyPr>
          <a:lstStyle/>
          <a:p>
            <a:r>
              <a:rPr lang="ru-RU" dirty="0" smtClean="0"/>
              <a:t/>
            </a:r>
            <a:br>
              <a:rPr lang="ru-RU" dirty="0" smtClean="0"/>
            </a:br>
            <a:r>
              <a:rPr lang="ru-RU" dirty="0" smtClean="0"/>
              <a:t>    </a:t>
            </a:r>
            <a:r>
              <a:rPr lang="ru-RU" dirty="0" smtClean="0">
                <a:solidFill>
                  <a:schemeClr val="tx1"/>
                </a:solidFill>
              </a:rPr>
              <a:t>Ребенок с самых первых лет впитывает в себя нормы совместного проживания и отношений между людьми, которые наблюдает в своей семье. Именно семья формирует в ребенке отношение к внешнему миру, дает опыт этических норм поведения и знакомит с основами духовной и материальной культуры. Общаясь с родными и близкими, ребенок осваивает поведенческие формы: речь, мышление, навыки, нравственные понятия и жизненные ценности, идеалы и стремления.</a:t>
            </a:r>
            <a:endParaRPr lang="ru-RU" dirty="0">
              <a:solidFill>
                <a:schemeClr val="tx1"/>
              </a:solidFill>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3968" y="404664"/>
            <a:ext cx="4707632" cy="6453336"/>
          </a:xfrm>
        </p:spPr>
        <p:txBody>
          <a:bodyPr>
            <a:normAutofit fontScale="92500" lnSpcReduction="20000"/>
          </a:bodyPr>
          <a:lstStyle/>
          <a:p>
            <a:r>
              <a:rPr lang="ru-RU" dirty="0" smtClean="0"/>
              <a:t/>
            </a:r>
            <a:br>
              <a:rPr lang="ru-RU" dirty="0" smtClean="0"/>
            </a:br>
            <a:r>
              <a:rPr lang="ru-RU" dirty="0" smtClean="0"/>
              <a:t>Одну из главных ролей в семейном воспитании играет родительский авторитет и взаимоотношения между родителями, уровень общения, культуры, образования. Взаимоотношения внутри семьи являются определяющими для эмоционального и психологического состояния семьи, ее микроклимата.</a:t>
            </a:r>
            <a:endParaRPr lang="ru-RU"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404664"/>
            <a:ext cx="8668072" cy="5904656"/>
          </a:xfrm>
        </p:spPr>
        <p:txBody>
          <a:bodyPr>
            <a:normAutofit lnSpcReduction="10000"/>
          </a:bodyPr>
          <a:lstStyle/>
          <a:p>
            <a:r>
              <a:rPr lang="ru-RU" dirty="0" smtClean="0">
                <a:solidFill>
                  <a:schemeClr val="tx1"/>
                </a:solidFill>
              </a:rPr>
              <a:t>Мировоззрение ребенка, его привычки, поведение, формы взаимодействия с окружающими формируются на фоне образа жизни семьи, ее традиций, ценностей, норм. Семейные традиции передаются из поколения в поколение, адаптируются к современным условиям жизни, но назначение их неизменно: упрочение семейной связи и отношений между родными, которые выражаются посредством таких личностных качеств, как доброта, взаимовыручка, любовь, взаимопонимание</a:t>
            </a:r>
            <a:r>
              <a:rPr lang="ru-RU" dirty="0" smtClean="0"/>
              <a:t>.</a:t>
            </a:r>
            <a:endParaRPr lang="ru-RU"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476672"/>
            <a:ext cx="5779368" cy="6048672"/>
          </a:xfrm>
        </p:spPr>
        <p:txBody>
          <a:bodyPr>
            <a:normAutofit/>
          </a:bodyPr>
          <a:lstStyle/>
          <a:p>
            <a:r>
              <a:rPr lang="ru-RU" dirty="0" smtClean="0"/>
              <a:t>В основу традиции всегда закладывается ценность семьи, определяющая норму поведения. Дети, воспитываемые в традициях доброго отношения, проявляют уважение, сострадание, доброжелательность не только к членам своей семьи, но и к другим людям, животным, героям из сказок.</a:t>
            </a:r>
            <a:endParaRPr lang="ru-RU" dirty="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404664"/>
            <a:ext cx="8686800" cy="5904656"/>
          </a:xfrm>
        </p:spPr>
        <p:txBody>
          <a:bodyPr>
            <a:normAutofit fontScale="77500" lnSpcReduction="20000"/>
          </a:bodyPr>
          <a:lstStyle/>
          <a:p>
            <a:r>
              <a:rPr lang="ru-RU" dirty="0" smtClean="0"/>
              <a:t>Традиции обычно отражают семейные особенности культурного, этнического, религиозного, профессионального характера. В их основу заложены какие-либо ценности, идеи, нормы, опыт семьи. Насколько разнообразны ценности и нормы каждой отдельно взятой семьи, настолько и многообразна воспитательная сущность семейных традиций. Семья, в которой традиционное празднование дня рождения сопровождается весельем, поздравлениями, праздничными представлениями, играми, песнями, закладывает основу для развития и воспитания доброго, радостного, творчески развитого ребенка. И наоборот, семья, где празднование дня рождения сводится к взрослому застолью с обилием выпивки, пьяным выяснением отношений, полным равнодушием к ребенку, является основной причиной неприятностей и потрясений для ребенка как в настоящем, так и в будущем.</a:t>
            </a:r>
            <a:endParaRPr lang="ru-RU" dirty="0"/>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548680"/>
            <a:ext cx="8686800" cy="5760640"/>
          </a:xfrm>
        </p:spPr>
        <p:txBody>
          <a:bodyPr>
            <a:normAutofit/>
          </a:bodyPr>
          <a:lstStyle/>
          <a:p>
            <a:r>
              <a:rPr lang="ru-RU" dirty="0" smtClean="0"/>
              <a:t>В последнее время стали более разнообразны традиции проведения свободного времени: поездки на выходные в город, путешествия по интересным местам, посещение парков развлечений, музеев и так далее. На фоне эмоционально насыщенных, специфичных, многофункциональных традиций развитие и воспитание детей проходит более гармонично и успешно, а взаимоотношения между родителями и детьми упрочняются.</a:t>
            </a:r>
            <a:endParaRPr lang="ru-RU"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057400"/>
            <a:ext cx="8229600" cy="914400"/>
          </a:xfrm>
        </p:spPr>
        <p:txBody>
          <a:bodyPr/>
          <a:lstStyle/>
          <a:p>
            <a:r>
              <a:rPr lang="ru-RU"/>
              <a:t>Пословицы о семье.</a:t>
            </a:r>
          </a:p>
        </p:txBody>
      </p:sp>
      <p:sp>
        <p:nvSpPr>
          <p:cNvPr id="32771" name="Rectangle 3"/>
          <p:cNvSpPr>
            <a:spLocks noGrp="1" noChangeArrowheads="1"/>
          </p:cNvSpPr>
          <p:nvPr>
            <p:ph type="body" idx="1"/>
          </p:nvPr>
        </p:nvSpPr>
        <p:spPr>
          <a:xfrm>
            <a:off x="457200" y="3200400"/>
            <a:ext cx="8229600" cy="2925763"/>
          </a:xfrm>
        </p:spPr>
        <p:txBody>
          <a:bodyPr/>
          <a:lstStyle/>
          <a:p>
            <a:r>
              <a:rPr lang="ru-RU" dirty="0"/>
              <a:t>В дружной семье и в холод тепло.</a:t>
            </a:r>
          </a:p>
          <a:p>
            <a:r>
              <a:rPr lang="ru-RU" dirty="0"/>
              <a:t>Вся семья вместе, так и душа на месте.</a:t>
            </a:r>
          </a:p>
          <a:p>
            <a:r>
              <a:rPr lang="ru-RU" dirty="0"/>
              <a:t>В хорошей семье хорошие дети растут.</a:t>
            </a:r>
          </a:p>
          <a:p>
            <a:r>
              <a:rPr lang="ru-RU" dirty="0"/>
              <a:t>Дерево держится корнями, а человек семьёй.</a:t>
            </a:r>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69</TotalTime>
  <Words>846</Words>
  <Application>Microsoft Office PowerPoint</Application>
  <PresentationFormat>Экран (4:3)</PresentationFormat>
  <Paragraphs>29</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Трек</vt:lpstr>
      <vt:lpstr>На вас смотрят  дети</vt:lpstr>
      <vt:lpstr>Слайд 2</vt:lpstr>
      <vt:lpstr>Слайд 3</vt:lpstr>
      <vt:lpstr>Слайд 4</vt:lpstr>
      <vt:lpstr>Слайд 5</vt:lpstr>
      <vt:lpstr>Слайд 6</vt:lpstr>
      <vt:lpstr>Слайд 7</vt:lpstr>
      <vt:lpstr>Слайд 8</vt:lpstr>
      <vt:lpstr>Пословицы о семье.</vt:lpstr>
      <vt:lpstr>Слайд 10</vt:lpstr>
      <vt:lpstr>Слайд 11</vt:lpstr>
      <vt:lpstr>Слайд 12</vt:lpstr>
      <vt:lpstr>Слайд 13</vt:lpstr>
      <vt:lpstr>Слайд 14</vt:lpstr>
      <vt:lpstr>Слайд 15</vt:lpstr>
    </vt:vector>
  </TitlesOfParts>
  <Company>Houses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Семейные ценности</dc:title>
  <dc:creator>FastComp</dc:creator>
  <cp:lastModifiedBy>admin</cp:lastModifiedBy>
  <cp:revision>14</cp:revision>
  <dcterms:created xsi:type="dcterms:W3CDTF">2012-12-09T08:19:23Z</dcterms:created>
  <dcterms:modified xsi:type="dcterms:W3CDTF">2015-09-10T16:12:48Z</dcterms:modified>
</cp:coreProperties>
</file>