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83" r:id="rId3"/>
    <p:sldId id="261" r:id="rId4"/>
    <p:sldId id="262" r:id="rId5"/>
    <p:sldId id="263" r:id="rId6"/>
    <p:sldId id="264" r:id="rId7"/>
    <p:sldId id="256" r:id="rId8"/>
    <p:sldId id="265" r:id="rId9"/>
    <p:sldId id="285" r:id="rId10"/>
    <p:sldId id="286" r:id="rId11"/>
    <p:sldId id="284" r:id="rId12"/>
    <p:sldId id="287" r:id="rId13"/>
    <p:sldId id="266" r:id="rId14"/>
    <p:sldId id="267" r:id="rId15"/>
    <p:sldId id="272" r:id="rId16"/>
    <p:sldId id="273" r:id="rId17"/>
    <p:sldId id="274" r:id="rId18"/>
    <p:sldId id="275" r:id="rId19"/>
    <p:sldId id="268" r:id="rId20"/>
    <p:sldId id="269" r:id="rId21"/>
    <p:sldId id="270" r:id="rId22"/>
    <p:sldId id="271" r:id="rId23"/>
    <p:sldId id="276" r:id="rId24"/>
    <p:sldId id="277" r:id="rId25"/>
    <p:sldId id="279" r:id="rId26"/>
    <p:sldId id="280" r:id="rId27"/>
    <p:sldId id="257" r:id="rId28"/>
    <p:sldId id="281" r:id="rId29"/>
    <p:sldId id="28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CE4A4F-480F-420E-87B6-60AAC4583BF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ru-RU"/>
        </a:p>
      </dgm:t>
    </dgm:pt>
    <dgm:pt modelId="{5C9ED0E9-5A2A-4D14-84E8-834F188BB2E0}">
      <dgm:prSet custT="1"/>
      <dgm:spPr/>
      <dgm:t>
        <a:bodyPr/>
        <a:lstStyle/>
        <a:p>
          <a:pPr rtl="0"/>
          <a:r>
            <a:rPr lang="ru-RU" sz="4400" b="1" dirty="0" smtClean="0"/>
            <a:t>Авитаминоз</a:t>
          </a:r>
          <a:r>
            <a:rPr lang="ru-RU" sz="3600" dirty="0" smtClean="0"/>
            <a:t>  возникает при отсутствии витаминов в организме.</a:t>
          </a:r>
          <a:endParaRPr lang="ru-RU" sz="3600" dirty="0"/>
        </a:p>
      </dgm:t>
    </dgm:pt>
    <dgm:pt modelId="{FB0D8655-9B95-4AC0-AFCD-0DE84C644461}" type="parTrans" cxnId="{8F285A06-6B56-4166-BF0C-4E64FF1B186D}">
      <dgm:prSet/>
      <dgm:spPr/>
      <dgm:t>
        <a:bodyPr/>
        <a:lstStyle/>
        <a:p>
          <a:endParaRPr lang="ru-RU"/>
        </a:p>
      </dgm:t>
    </dgm:pt>
    <dgm:pt modelId="{BF8ABF02-6CCC-4802-A711-890CB4E7E7EB}" type="sibTrans" cxnId="{8F285A06-6B56-4166-BF0C-4E64FF1B186D}">
      <dgm:prSet/>
      <dgm:spPr/>
      <dgm:t>
        <a:bodyPr/>
        <a:lstStyle/>
        <a:p>
          <a:endParaRPr lang="ru-RU"/>
        </a:p>
      </dgm:t>
    </dgm:pt>
    <dgm:pt modelId="{1EBEA486-A3F1-4B5B-84C5-6C76FA34E7B3}">
      <dgm:prSet custT="1"/>
      <dgm:spPr/>
      <dgm:t>
        <a:bodyPr/>
        <a:lstStyle/>
        <a:p>
          <a:pPr rtl="0"/>
          <a:r>
            <a:rPr lang="ru-RU" sz="4400" b="1" dirty="0" smtClean="0"/>
            <a:t>Гиповитаминоз</a:t>
          </a:r>
          <a:r>
            <a:rPr lang="ru-RU" sz="3600" dirty="0" smtClean="0"/>
            <a:t> возникает при недостатке витаминов</a:t>
          </a:r>
          <a:r>
            <a:rPr lang="ru-RU" sz="500" dirty="0" smtClean="0"/>
            <a:t>.</a:t>
          </a:r>
          <a:endParaRPr lang="ru-RU" sz="500" dirty="0"/>
        </a:p>
      </dgm:t>
    </dgm:pt>
    <dgm:pt modelId="{D2081D26-63D0-4AF8-A115-91F616BFD843}" type="parTrans" cxnId="{812AE2FE-3E27-4F08-AA81-4C5B4286C2A8}">
      <dgm:prSet/>
      <dgm:spPr/>
      <dgm:t>
        <a:bodyPr/>
        <a:lstStyle/>
        <a:p>
          <a:endParaRPr lang="ru-RU"/>
        </a:p>
      </dgm:t>
    </dgm:pt>
    <dgm:pt modelId="{7B8733B9-A161-443A-9646-3124B713B822}" type="sibTrans" cxnId="{812AE2FE-3E27-4F08-AA81-4C5B4286C2A8}">
      <dgm:prSet/>
      <dgm:spPr/>
      <dgm:t>
        <a:bodyPr/>
        <a:lstStyle/>
        <a:p>
          <a:endParaRPr lang="ru-RU"/>
        </a:p>
      </dgm:t>
    </dgm:pt>
    <dgm:pt modelId="{7A19CE21-3A09-487A-A125-3F6820B247A9}">
      <dgm:prSet custT="1"/>
      <dgm:spPr/>
      <dgm:t>
        <a:bodyPr/>
        <a:lstStyle/>
        <a:p>
          <a:pPr rtl="0"/>
          <a:r>
            <a:rPr lang="ru-RU" sz="4400" b="1" dirty="0" smtClean="0"/>
            <a:t>Гипервитаминоз</a:t>
          </a:r>
          <a:r>
            <a:rPr lang="ru-RU" sz="3600" dirty="0" smtClean="0"/>
            <a:t>  возникает при избытке витаминов</a:t>
          </a:r>
          <a:r>
            <a:rPr lang="ru-RU" sz="500" dirty="0" smtClean="0"/>
            <a:t>.</a:t>
          </a:r>
          <a:endParaRPr lang="ru-RU" sz="500" dirty="0"/>
        </a:p>
      </dgm:t>
    </dgm:pt>
    <dgm:pt modelId="{C0285B7A-2408-431D-8689-B5BB63E12D88}" type="parTrans" cxnId="{DCC69D0B-A44D-4216-B676-BA283949C802}">
      <dgm:prSet/>
      <dgm:spPr/>
      <dgm:t>
        <a:bodyPr/>
        <a:lstStyle/>
        <a:p>
          <a:endParaRPr lang="ru-RU"/>
        </a:p>
      </dgm:t>
    </dgm:pt>
    <dgm:pt modelId="{9D856C41-CB4B-4D2A-9FD4-7347D63640C4}" type="sibTrans" cxnId="{DCC69D0B-A44D-4216-B676-BA283949C802}">
      <dgm:prSet/>
      <dgm:spPr/>
      <dgm:t>
        <a:bodyPr/>
        <a:lstStyle/>
        <a:p>
          <a:endParaRPr lang="ru-RU"/>
        </a:p>
      </dgm:t>
    </dgm:pt>
    <dgm:pt modelId="{B3B18D6C-3C73-494F-BB76-2D78DCDB86FE}" type="pres">
      <dgm:prSet presAssocID="{74CE4A4F-480F-420E-87B6-60AAC4583BF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1AB77E-EE4E-4102-B273-65A1616EB09D}" type="pres">
      <dgm:prSet presAssocID="{5C9ED0E9-5A2A-4D14-84E8-834F188BB2E0}" presName="parentText" presStyleLbl="node1" presStyleIdx="0" presStyleCnt="3" custLinFactY="-993" custLinFactNeighborX="52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FD0B6C-3C49-4D11-A111-3DE1B9B6D8D1}" type="pres">
      <dgm:prSet presAssocID="{BF8ABF02-6CCC-4802-A711-890CB4E7E7EB}" presName="spacer" presStyleCnt="0"/>
      <dgm:spPr/>
    </dgm:pt>
    <dgm:pt modelId="{7A9A3F69-DB6E-4165-BE78-19272828FC0C}" type="pres">
      <dgm:prSet presAssocID="{1EBEA486-A3F1-4B5B-84C5-6C76FA34E7B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4C662-E2D9-46BB-806E-5EA3003AAF50}" type="pres">
      <dgm:prSet presAssocID="{7B8733B9-A161-443A-9646-3124B713B822}" presName="spacer" presStyleCnt="0"/>
      <dgm:spPr/>
    </dgm:pt>
    <dgm:pt modelId="{AB54E899-5F20-4E50-8B06-D9CE7CC24CC8}" type="pres">
      <dgm:prSet presAssocID="{7A19CE21-3A09-487A-A125-3F6820B247A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43FDBE-5D72-446A-8BAA-33D4446D243A}" type="presOf" srcId="{5C9ED0E9-5A2A-4D14-84E8-834F188BB2E0}" destId="{761AB77E-EE4E-4102-B273-65A1616EB09D}" srcOrd="0" destOrd="0" presId="urn:microsoft.com/office/officeart/2005/8/layout/vList2"/>
    <dgm:cxn modelId="{812AE2FE-3E27-4F08-AA81-4C5B4286C2A8}" srcId="{74CE4A4F-480F-420E-87B6-60AAC4583BF8}" destId="{1EBEA486-A3F1-4B5B-84C5-6C76FA34E7B3}" srcOrd="1" destOrd="0" parTransId="{D2081D26-63D0-4AF8-A115-91F616BFD843}" sibTransId="{7B8733B9-A161-443A-9646-3124B713B822}"/>
    <dgm:cxn modelId="{8F285A06-6B56-4166-BF0C-4E64FF1B186D}" srcId="{74CE4A4F-480F-420E-87B6-60AAC4583BF8}" destId="{5C9ED0E9-5A2A-4D14-84E8-834F188BB2E0}" srcOrd="0" destOrd="0" parTransId="{FB0D8655-9B95-4AC0-AFCD-0DE84C644461}" sibTransId="{BF8ABF02-6CCC-4802-A711-890CB4E7E7EB}"/>
    <dgm:cxn modelId="{B760DB25-6416-46FE-8E01-A71063E158F4}" type="presOf" srcId="{1EBEA486-A3F1-4B5B-84C5-6C76FA34E7B3}" destId="{7A9A3F69-DB6E-4165-BE78-19272828FC0C}" srcOrd="0" destOrd="0" presId="urn:microsoft.com/office/officeart/2005/8/layout/vList2"/>
    <dgm:cxn modelId="{DCC69D0B-A44D-4216-B676-BA283949C802}" srcId="{74CE4A4F-480F-420E-87B6-60AAC4583BF8}" destId="{7A19CE21-3A09-487A-A125-3F6820B247A9}" srcOrd="2" destOrd="0" parTransId="{C0285B7A-2408-431D-8689-B5BB63E12D88}" sibTransId="{9D856C41-CB4B-4D2A-9FD4-7347D63640C4}"/>
    <dgm:cxn modelId="{2DFA3369-8BC3-44A2-91EA-249DC1A1728C}" type="presOf" srcId="{7A19CE21-3A09-487A-A125-3F6820B247A9}" destId="{AB54E899-5F20-4E50-8B06-D9CE7CC24CC8}" srcOrd="0" destOrd="0" presId="urn:microsoft.com/office/officeart/2005/8/layout/vList2"/>
    <dgm:cxn modelId="{B3537250-04F3-4004-917F-6E005C340E30}" type="presOf" srcId="{74CE4A4F-480F-420E-87B6-60AAC4583BF8}" destId="{B3B18D6C-3C73-494F-BB76-2D78DCDB86FE}" srcOrd="0" destOrd="0" presId="urn:microsoft.com/office/officeart/2005/8/layout/vList2"/>
    <dgm:cxn modelId="{879895A7-E79F-4426-B16D-AD6BDD369D58}" type="presParOf" srcId="{B3B18D6C-3C73-494F-BB76-2D78DCDB86FE}" destId="{761AB77E-EE4E-4102-B273-65A1616EB09D}" srcOrd="0" destOrd="0" presId="urn:microsoft.com/office/officeart/2005/8/layout/vList2"/>
    <dgm:cxn modelId="{A55F7048-6D3C-4E7E-98E8-08C7E65E4C89}" type="presParOf" srcId="{B3B18D6C-3C73-494F-BB76-2D78DCDB86FE}" destId="{1EFD0B6C-3C49-4D11-A111-3DE1B9B6D8D1}" srcOrd="1" destOrd="0" presId="urn:microsoft.com/office/officeart/2005/8/layout/vList2"/>
    <dgm:cxn modelId="{BCD8A51D-3E6F-443E-8C11-11A14ABA9EC6}" type="presParOf" srcId="{B3B18D6C-3C73-494F-BB76-2D78DCDB86FE}" destId="{7A9A3F69-DB6E-4165-BE78-19272828FC0C}" srcOrd="2" destOrd="0" presId="urn:microsoft.com/office/officeart/2005/8/layout/vList2"/>
    <dgm:cxn modelId="{4E2F1358-958C-4C18-9CC1-82EBD94CA149}" type="presParOf" srcId="{B3B18D6C-3C73-494F-BB76-2D78DCDB86FE}" destId="{5534C662-E2D9-46BB-806E-5EA3003AAF50}" srcOrd="3" destOrd="0" presId="urn:microsoft.com/office/officeart/2005/8/layout/vList2"/>
    <dgm:cxn modelId="{995C3A9E-46C0-4B08-A461-D41E1271BFFB}" type="presParOf" srcId="{B3B18D6C-3C73-494F-BB76-2D78DCDB86FE}" destId="{AB54E899-5F20-4E50-8B06-D9CE7CC24CC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1AB77E-EE4E-4102-B273-65A1616EB09D}">
      <dsp:nvSpPr>
        <dsp:cNvPr id="0" name=""/>
        <dsp:cNvSpPr/>
      </dsp:nvSpPr>
      <dsp:spPr>
        <a:xfrm>
          <a:off x="0" y="0"/>
          <a:ext cx="8229600" cy="145404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Авитаминоз</a:t>
          </a:r>
          <a:r>
            <a:rPr lang="ru-RU" sz="3600" kern="1200" dirty="0" smtClean="0"/>
            <a:t>  возникает при отсутствии витаминов в организме.</a:t>
          </a:r>
          <a:endParaRPr lang="ru-RU" sz="3600" kern="1200" dirty="0"/>
        </a:p>
      </dsp:txBody>
      <dsp:txXfrm>
        <a:off x="0" y="0"/>
        <a:ext cx="8229600" cy="1454044"/>
      </dsp:txXfrm>
    </dsp:sp>
    <dsp:sp modelId="{7A9A3F69-DB6E-4165-BE78-19272828FC0C}">
      <dsp:nvSpPr>
        <dsp:cNvPr id="0" name=""/>
        <dsp:cNvSpPr/>
      </dsp:nvSpPr>
      <dsp:spPr>
        <a:xfrm>
          <a:off x="0" y="1467696"/>
          <a:ext cx="8229600" cy="1454044"/>
        </a:xfrm>
        <a:prstGeom prst="roundRect">
          <a:avLst/>
        </a:prstGeom>
        <a:solidFill>
          <a:schemeClr val="accent2">
            <a:hueOff val="-419062"/>
            <a:satOff val="-4829"/>
            <a:lumOff val="10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Гиповитаминоз</a:t>
          </a:r>
          <a:r>
            <a:rPr lang="ru-RU" sz="3600" kern="1200" dirty="0" smtClean="0"/>
            <a:t> возникает при недостатке витаминов</a:t>
          </a:r>
          <a:r>
            <a:rPr lang="ru-RU" sz="500" kern="1200" dirty="0" smtClean="0"/>
            <a:t>.</a:t>
          </a:r>
          <a:endParaRPr lang="ru-RU" sz="500" kern="1200" dirty="0"/>
        </a:p>
      </dsp:txBody>
      <dsp:txXfrm>
        <a:off x="0" y="1467696"/>
        <a:ext cx="8229600" cy="1454044"/>
      </dsp:txXfrm>
    </dsp:sp>
    <dsp:sp modelId="{AB54E899-5F20-4E50-8B06-D9CE7CC24CC8}">
      <dsp:nvSpPr>
        <dsp:cNvPr id="0" name=""/>
        <dsp:cNvSpPr/>
      </dsp:nvSpPr>
      <dsp:spPr>
        <a:xfrm>
          <a:off x="0" y="2934523"/>
          <a:ext cx="8229600" cy="1454044"/>
        </a:xfrm>
        <a:prstGeom prst="roundRect">
          <a:avLst/>
        </a:prstGeom>
        <a:solidFill>
          <a:schemeClr val="accent2">
            <a:hueOff val="-838123"/>
            <a:satOff val="-9658"/>
            <a:lumOff val="21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Гипервитаминоз</a:t>
          </a:r>
          <a:r>
            <a:rPr lang="ru-RU" sz="3600" kern="1200" dirty="0" smtClean="0"/>
            <a:t>  возникает при избытке витаминов</a:t>
          </a:r>
          <a:r>
            <a:rPr lang="ru-RU" sz="500" kern="1200" dirty="0" smtClean="0"/>
            <a:t>.</a:t>
          </a:r>
          <a:endParaRPr lang="ru-RU" sz="500" kern="1200" dirty="0"/>
        </a:p>
      </dsp:txBody>
      <dsp:txXfrm>
        <a:off x="0" y="2934523"/>
        <a:ext cx="8229600" cy="14540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000232" y="4071942"/>
            <a:ext cx="6215106" cy="1571636"/>
          </a:xfrm>
        </p:spPr>
        <p:txBody>
          <a:bodyPr>
            <a:noAutofit/>
          </a:bodyPr>
          <a:lstStyle/>
          <a:p>
            <a:pPr algn="r" eaLnBrk="1" hangingPunct="1"/>
            <a:r>
              <a:rPr lang="ru-RU" sz="11500" i="1" dirty="0" err="1" smtClean="0">
                <a:solidFill>
                  <a:schemeClr val="tx1"/>
                </a:solidFill>
                <a:cs typeface="Aharoni" pitchFamily="2" charset="-79"/>
              </a:rPr>
              <a:t>В</a:t>
            </a:r>
            <a:r>
              <a:rPr lang="ru-RU" sz="8000" dirty="0" err="1" smtClean="0">
                <a:solidFill>
                  <a:schemeClr val="tx1"/>
                </a:solidFill>
              </a:rPr>
              <a:t>ит</a:t>
            </a:r>
            <a:r>
              <a:rPr lang="ru-RU" sz="11500" i="1" dirty="0" err="1" smtClean="0">
                <a:solidFill>
                  <a:schemeClr val="tx1"/>
                </a:solidFill>
              </a:rPr>
              <a:t>А</a:t>
            </a:r>
            <a:r>
              <a:rPr lang="ru-RU" sz="8000" dirty="0" err="1" smtClean="0">
                <a:solidFill>
                  <a:schemeClr val="tx1"/>
                </a:solidFill>
              </a:rPr>
              <a:t>ми</a:t>
            </a:r>
            <a:r>
              <a:rPr lang="ru-RU" sz="11500" i="1" dirty="0" err="1" smtClean="0">
                <a:solidFill>
                  <a:schemeClr val="tx1"/>
                </a:solidFill>
              </a:rPr>
              <a:t>Н</a:t>
            </a:r>
            <a:r>
              <a:rPr lang="ru-RU" sz="8000" dirty="0" err="1" smtClean="0">
                <a:solidFill>
                  <a:schemeClr val="tx1"/>
                </a:solidFill>
              </a:rPr>
              <a:t>ы</a:t>
            </a:r>
            <a:endParaRPr lang="ru-RU" sz="8000" dirty="0" smtClean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1142984"/>
            <a:ext cx="4500594" cy="357190"/>
          </a:xfrm>
        </p:spPr>
        <p:txBody>
          <a:bodyPr rtlCol="0">
            <a:normAutofit fontScale="850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714907" cy="37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ВИТАМИНЫ –их роль в организме.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Витамины </a:t>
            </a:r>
            <a:r>
              <a:rPr lang="ru-RU" dirty="0" smtClean="0"/>
              <a:t>– антиоксиданты</a:t>
            </a:r>
          </a:p>
          <a:p>
            <a:r>
              <a:rPr lang="ru-RU" dirty="0" smtClean="0"/>
              <a:t>Витамины участвуют в создании сигнальных </a:t>
            </a:r>
            <a:r>
              <a:rPr lang="ru-RU" dirty="0" smtClean="0"/>
              <a:t>молекул</a:t>
            </a:r>
          </a:p>
          <a:p>
            <a:r>
              <a:rPr lang="ru-RU" dirty="0" smtClean="0"/>
              <a:t>Витамины помогают транспортировать </a:t>
            </a:r>
            <a:r>
              <a:rPr lang="ru-RU" dirty="0" smtClean="0"/>
              <a:t>вещества</a:t>
            </a:r>
          </a:p>
          <a:p>
            <a:r>
              <a:rPr lang="ru-RU" dirty="0" smtClean="0"/>
              <a:t>Витамины участвуют в синтезе аминокислот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КЛАССИФИКАЦИЯ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935480"/>
            <a:ext cx="7329510" cy="2065024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Водорастворимые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– В,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С,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P, U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Font typeface="Arial" charset="0"/>
              <a:buNone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Жирорастворимые – А,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D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, Е, К.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429000"/>
            <a:ext cx="2928938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Свойства витаминов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синтезируются в организме (за редким исключением).</a:t>
            </a:r>
          </a:p>
          <a:p>
            <a:r>
              <a:rPr lang="ru-RU" dirty="0" smtClean="0"/>
              <a:t>Поступают с пищей.</a:t>
            </a:r>
          </a:p>
          <a:p>
            <a:r>
              <a:rPr lang="ru-RU" dirty="0" smtClean="0"/>
              <a:t>Нужны в небольших  количества.</a:t>
            </a:r>
          </a:p>
          <a:p>
            <a:r>
              <a:rPr lang="ru-RU" dirty="0" smtClean="0"/>
              <a:t>Не могут запасаться в организме.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Заболевания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r>
              <a:rPr lang="ru-RU" sz="3200" smtClean="0"/>
              <a:t>Заполните таблицу</a:t>
            </a:r>
            <a:br>
              <a:rPr lang="ru-RU" sz="3200" smtClean="0"/>
            </a:br>
            <a:r>
              <a:rPr lang="ru-RU" sz="3200" smtClean="0"/>
              <a:t>«Характеристика витаминов»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58205" cy="4186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1641"/>
                <a:gridCol w="1651641"/>
                <a:gridCol w="1651641"/>
                <a:gridCol w="1651641"/>
                <a:gridCol w="1651641"/>
              </a:tblGrid>
              <a:tr h="1732243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Витамин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Суточная потребность</a:t>
                      </a:r>
                    </a:p>
                    <a:p>
                      <a:pPr algn="ctr"/>
                      <a:r>
                        <a:rPr lang="ru-RU" dirty="0" smtClean="0"/>
                        <a:t>(мг)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Источники витамина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Проявления авитаминоза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Проявление </a:t>
                      </a:r>
                    </a:p>
                    <a:p>
                      <a:pPr algn="ctr"/>
                      <a:r>
                        <a:rPr lang="ru-RU" dirty="0" err="1" smtClean="0"/>
                        <a:t>Гипер</a:t>
                      </a:r>
                      <a:r>
                        <a:rPr lang="ru-RU" dirty="0" smtClean="0"/>
                        <a:t>-</a:t>
                      </a:r>
                    </a:p>
                    <a:p>
                      <a:pPr algn="ctr"/>
                      <a:r>
                        <a:rPr lang="ru-RU" dirty="0" err="1" smtClean="0"/>
                        <a:t>витаминоза</a:t>
                      </a:r>
                      <a:endParaRPr lang="ru-RU" dirty="0"/>
                    </a:p>
                  </a:txBody>
                  <a:tcPr/>
                </a:tc>
              </a:tr>
              <a:tr h="61350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350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</a:t>
                      </a:r>
                      <a:r>
                        <a:rPr lang="ru-RU" sz="28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3503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</a:t>
                      </a:r>
                      <a:endParaRPr lang="ru-RU" sz="2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350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79608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Витамин А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ретинол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ru-RU" dirty="0"/>
          </a:p>
        </p:txBody>
      </p:sp>
      <p:pic>
        <p:nvPicPr>
          <p:cNvPr id="14339" name="Содержимое 4" descr="2011_01_09_rub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38775" y="3286124"/>
            <a:ext cx="3705225" cy="3352800"/>
          </a:xfrm>
        </p:spPr>
      </p:pic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2928938" y="1714500"/>
            <a:ext cx="3071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b="1">
                <a:latin typeface="Times New Roman" pitchFamily="18" charset="0"/>
                <a:cs typeface="Times New Roman" pitchFamily="18" charset="0"/>
              </a:rPr>
              <a:t>0,9 мг</a:t>
            </a:r>
          </a:p>
        </p:txBody>
      </p:sp>
      <p:pic>
        <p:nvPicPr>
          <p:cNvPr id="14341" name="Рисунок 6" descr="images (4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142984"/>
            <a:ext cx="28575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7" descr="images (2)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3929063"/>
            <a:ext cx="278606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5" descr="images (3)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50" y="1071546"/>
            <a:ext cx="3143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Рисунок 9" descr="загруженное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3500438"/>
            <a:ext cx="28575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Витамин А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ретинол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ru-RU" dirty="0"/>
          </a:p>
        </p:txBody>
      </p:sp>
      <p:pic>
        <p:nvPicPr>
          <p:cNvPr id="15363" name="Содержимое 3" descr="200913011314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29063" y="2000250"/>
            <a:ext cx="4929187" cy="2143125"/>
          </a:xfrm>
        </p:spPr>
      </p:pic>
      <p:pic>
        <p:nvPicPr>
          <p:cNvPr id="15364" name="Рисунок 4" descr="article29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285875"/>
            <a:ext cx="2828932" cy="321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214313" y="5072063"/>
            <a:ext cx="3071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Недостаток витамина А вызывает отставание детей в росте </a:t>
            </a:r>
          </a:p>
        </p:txBody>
      </p:sp>
      <p:sp>
        <p:nvSpPr>
          <p:cNvPr id="15366" name="TextBox 10"/>
          <p:cNvSpPr txBox="1">
            <a:spLocks noChangeArrowheads="1"/>
          </p:cNvSpPr>
          <p:nvPr/>
        </p:nvSpPr>
        <p:spPr bwMode="auto">
          <a:xfrm>
            <a:off x="4071938" y="4572000"/>
            <a:ext cx="49291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Недостаток витамина А вызывает нарушение сумеречного и ночного зрения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Витамин  </a:t>
            </a: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В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4800" dirty="0"/>
          </a:p>
        </p:txBody>
      </p:sp>
      <p:pic>
        <p:nvPicPr>
          <p:cNvPr id="16388" name="Содержимое 3" descr="0009-017-Vitamin-R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43386" y="285728"/>
            <a:ext cx="4286280" cy="2857520"/>
          </a:xfrm>
        </p:spPr>
      </p:pic>
      <p:pic>
        <p:nvPicPr>
          <p:cNvPr id="16389" name="Рисунок 6" descr="images (5)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06552" y="3571876"/>
            <a:ext cx="4323071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7"/>
          <p:cNvSpPr txBox="1">
            <a:spLocks noChangeArrowheads="1"/>
          </p:cNvSpPr>
          <p:nvPr/>
        </p:nvSpPr>
        <p:spPr bwMode="auto">
          <a:xfrm>
            <a:off x="500063" y="1643063"/>
            <a:ext cx="39719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1 – 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1.2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мг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1" y="3500438"/>
            <a:ext cx="3404989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Витамин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3600" dirty="0"/>
          </a:p>
        </p:txBody>
      </p:sp>
      <p:pic>
        <p:nvPicPr>
          <p:cNvPr id="17411" name="Содержимое 4" descr="beriber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13" y="2203810"/>
            <a:ext cx="2357461" cy="3654065"/>
          </a:xfrm>
        </p:spPr>
      </p:pic>
      <p:pic>
        <p:nvPicPr>
          <p:cNvPr id="17412" name="Рисунок 5" descr="mb4_086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0" y="1928802"/>
            <a:ext cx="48577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3857625" y="4214813"/>
            <a:ext cx="4929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При отсутствии в пище витамина В 1  возникает заболевание </a:t>
            </a:r>
            <a:r>
              <a:rPr lang="ru-RU" b="1"/>
              <a:t>бери – бери </a:t>
            </a:r>
            <a:r>
              <a:rPr lang="ru-RU"/>
              <a:t>(оковы), приводящее к параличу конечностей и часто заканчивающееся смертью.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7" descr="vitaminy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1143000"/>
            <a:ext cx="292893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Витамин С (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аскорбиновая кислота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44" name="Содержимое 4" descr="celebnye-svojstva-shipovnik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85813" y="4143375"/>
            <a:ext cx="3286125" cy="2405063"/>
          </a:xfrm>
        </p:spPr>
      </p:pic>
      <p:sp>
        <p:nvSpPr>
          <p:cNvPr id="10245" name="TextBox 3"/>
          <p:cNvSpPr txBox="1">
            <a:spLocks noChangeArrowheads="1"/>
          </p:cNvSpPr>
          <p:nvPr/>
        </p:nvSpPr>
        <p:spPr bwMode="auto">
          <a:xfrm>
            <a:off x="2786063" y="2714625"/>
            <a:ext cx="32146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>
                <a:latin typeface="Times New Roman" pitchFamily="18" charset="0"/>
                <a:cs typeface="Times New Roman" pitchFamily="18" charset="0"/>
              </a:rPr>
              <a:t>75 мг</a:t>
            </a:r>
          </a:p>
        </p:txBody>
      </p:sp>
      <p:pic>
        <p:nvPicPr>
          <p:cNvPr id="10246" name="Рисунок 5" descr="80144852_2222299_72971956_1301768183_kapusta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88" y="4143375"/>
            <a:ext cx="357187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6" descr="Pinus_sylvestris_branch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1428750"/>
            <a:ext cx="2714625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Рисунок 8" descr="622-300x180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00" y="1428750"/>
            <a:ext cx="26431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Georgia" pitchFamily="18" charset="0"/>
              </a:rPr>
              <a:t>Что Вы уже знаете о витаминах?</a:t>
            </a:r>
            <a:endParaRPr lang="ru-RU" sz="60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Витамин С (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аскорбиновая кислота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ru-RU" dirty="0"/>
          </a:p>
        </p:txBody>
      </p:sp>
      <p:pic>
        <p:nvPicPr>
          <p:cNvPr id="11267" name="Содержимое 3" descr="Цинга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1428750"/>
            <a:ext cx="7572375" cy="46974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>
            <a:normAutofit fontScale="90000"/>
          </a:bodyPr>
          <a:lstStyle/>
          <a:p>
            <a:pPr algn="r"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Витамин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кальциферол)</a:t>
            </a:r>
            <a:endParaRPr lang="ru-RU" dirty="0"/>
          </a:p>
        </p:txBody>
      </p:sp>
      <p:pic>
        <p:nvPicPr>
          <p:cNvPr id="12291" name="Содержимое 3" descr="2011_01_09_rub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4357688"/>
            <a:ext cx="2214563" cy="2028825"/>
          </a:xfrm>
        </p:spPr>
      </p:pic>
      <p:pic>
        <p:nvPicPr>
          <p:cNvPr id="12292" name="Рисунок 5" descr="20100126-151206-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285875"/>
            <a:ext cx="7215188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6" descr="vitami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357188"/>
            <a:ext cx="1785938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TextBox 7"/>
          <p:cNvSpPr txBox="1">
            <a:spLocks noChangeArrowheads="1"/>
          </p:cNvSpPr>
          <p:nvPr/>
        </p:nvSpPr>
        <p:spPr bwMode="auto">
          <a:xfrm>
            <a:off x="214313" y="2357438"/>
            <a:ext cx="14795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Times New Roman" pitchFamily="18" charset="0"/>
                <a:cs typeface="Times New Roman" pitchFamily="18" charset="0"/>
              </a:rPr>
              <a:t>2,5 мг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Витамин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кальциферол)</a:t>
            </a:r>
            <a:endParaRPr lang="ru-RU" dirty="0"/>
          </a:p>
        </p:txBody>
      </p:sp>
      <p:pic>
        <p:nvPicPr>
          <p:cNvPr id="1331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" y="1214438"/>
            <a:ext cx="8358188" cy="51435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143000"/>
          </a:xfrm>
        </p:spPr>
        <p:txBody>
          <a:bodyPr/>
          <a:lstStyle/>
          <a:p>
            <a:r>
              <a:rPr lang="ru-RU" sz="3200" smtClean="0"/>
              <a:t>Практическая работа</a:t>
            </a:r>
            <a:br>
              <a:rPr lang="ru-RU" sz="3200" smtClean="0"/>
            </a:br>
            <a:r>
              <a:rPr lang="ru-RU" sz="3200" smtClean="0"/>
              <a:t>«Определение витамина С»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4028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 smtClean="0"/>
              <a:t>Проведите исследование по инструктивной карточке.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 smtClean="0"/>
              <a:t>Наблюдение запишите в таблицу: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ru-RU" sz="2400" dirty="0" smtClean="0"/>
              <a:t>Сделайте вывод: </a:t>
            </a:r>
            <a:endParaRPr lang="ru-RU" sz="20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514350" indent="-514350">
              <a:buFont typeface="Arial" charset="0"/>
              <a:buNone/>
              <a:defRPr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  <a:defRPr/>
            </a:pPr>
            <a:endParaRPr lang="ru-RU" sz="2400" dirty="0" smtClean="0"/>
          </a:p>
          <a:p>
            <a:pPr marL="514350" indent="-514350">
              <a:buFont typeface="Arial" charset="0"/>
              <a:buNone/>
              <a:defRPr/>
            </a:pP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63" y="2286000"/>
          <a:ext cx="8001056" cy="3071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1937"/>
                <a:gridCol w="3929119"/>
              </a:tblGrid>
              <a:tr h="86323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Что делаю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Что наблюдаю</a:t>
                      </a:r>
                      <a:endParaRPr lang="ru-RU" dirty="0"/>
                    </a:p>
                  </a:txBody>
                  <a:tcPr/>
                </a:tc>
              </a:tr>
              <a:tr h="123319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r>
                        <a:rPr lang="ru-RU" baseline="0" dirty="0" smtClean="0"/>
                        <a:t> Добавляю к соку свежего лимона раствор крахмального клейстера с йодом (синяя окраска).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89650">
                <a:tc>
                  <a:txBody>
                    <a:bodyPr/>
                    <a:lstStyle/>
                    <a:p>
                      <a:r>
                        <a:rPr lang="ru-RU" dirty="0" smtClean="0"/>
                        <a:t>2. </a:t>
                      </a:r>
                      <a:r>
                        <a:rPr lang="ru-RU" dirty="0" smtClean="0"/>
                        <a:t>Опыт с нагретым соком.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Окраска раствора не изменяется</a:t>
                      </a:r>
                      <a:endParaRPr lang="ru-RU" sz="2000" i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43438" y="3071813"/>
            <a:ext cx="371475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Наблюдаю обесцвечивание раствора,  что говорит о наличии витамина С в лимоне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0125" y="5715000"/>
            <a:ext cx="7572375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                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в 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свежих овощах и фруктах содержится витамин С, при тепловой обработке он разрушается.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5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Как сохранить витамины при приготовлении пищи???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9459" name="Содержимое 3" descr="1334038280_news111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71736" y="2925963"/>
            <a:ext cx="5049852" cy="33525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3" descr="1329906062_f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88" y="3571875"/>
            <a:ext cx="3071812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Высказывания о витаминах: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предрассудки или факты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?  Вернёмся к началу.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smtClean="0"/>
              <a:t>Витамины есть только в овощах и фруктах.</a:t>
            </a:r>
          </a:p>
          <a:p>
            <a:r>
              <a:rPr lang="ru-RU" sz="2800" smtClean="0"/>
              <a:t>Чем больше съешь витаминов, тем будешь крепче и здоровее.</a:t>
            </a:r>
          </a:p>
          <a:p>
            <a:r>
              <a:rPr lang="ru-RU" sz="2800" smtClean="0"/>
              <a:t>В период инфекционных заболеваний нужно есть больше витамина С.</a:t>
            </a:r>
          </a:p>
          <a:p>
            <a:r>
              <a:rPr lang="ru-RU" sz="2800" smtClean="0"/>
              <a:t>Витамины нужно принимать только</a:t>
            </a:r>
          </a:p>
          <a:p>
            <a:pPr>
              <a:buFont typeface="Arial" charset="0"/>
              <a:buNone/>
            </a:pPr>
            <a:r>
              <a:rPr lang="ru-RU" sz="2800" smtClean="0"/>
              <a:t>     зимой и весной.</a:t>
            </a:r>
          </a:p>
          <a:p>
            <a:r>
              <a:rPr lang="ru-RU" sz="2800" smtClean="0"/>
              <a:t>Недостаток витаминов может привести</a:t>
            </a:r>
          </a:p>
          <a:p>
            <a:pPr>
              <a:buFont typeface="Arial" charset="0"/>
              <a:buNone/>
            </a:pPr>
            <a:r>
              <a:rPr lang="ru-RU" sz="2800" smtClean="0"/>
              <a:t>     к серьезным заболеваниям.</a:t>
            </a:r>
          </a:p>
          <a:p>
            <a:endParaRPr lang="ru-RU" smtClean="0"/>
          </a:p>
        </p:txBody>
      </p:sp>
      <p:pic>
        <p:nvPicPr>
          <p:cNvPr id="6" name="Рисунок 5" descr="загруженное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489" y="0"/>
            <a:ext cx="1714511" cy="789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75" y="274638"/>
            <a:ext cx="6257925" cy="1143000"/>
          </a:xfrm>
        </p:spPr>
        <p:txBody>
          <a:bodyPr>
            <a:normAutofit fontScale="90000"/>
          </a:bodyPr>
          <a:lstStyle/>
          <a:p>
            <a:pPr algn="r"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ПРАВИЛА питания и поведения человека, способствующие полному обеспечению организма витаминами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2531" name="Содержимое 3" descr="vitamini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58" y="571480"/>
            <a:ext cx="2071670" cy="1869618"/>
          </a:xfrm>
        </p:spPr>
      </p:pic>
      <p:sp>
        <p:nvSpPr>
          <p:cNvPr id="5" name="TextBox 4"/>
          <p:cNvSpPr txBox="1"/>
          <p:nvPr/>
        </p:nvSpPr>
        <p:spPr>
          <a:xfrm>
            <a:off x="428625" y="2000250"/>
            <a:ext cx="814387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/>
              <a:t>                                            </a:t>
            </a:r>
            <a:r>
              <a:rPr lang="ru-RU" sz="2400" dirty="0"/>
              <a:t>1. Пища должна быть разнообразной, свежей,  </a:t>
            </a:r>
          </a:p>
          <a:p>
            <a:pPr>
              <a:defRPr/>
            </a:pPr>
            <a:r>
              <a:rPr lang="ru-RU" sz="2400" dirty="0"/>
              <a:t>                                                правильно приготовленной.</a:t>
            </a:r>
          </a:p>
          <a:p>
            <a:pPr>
              <a:defRPr/>
            </a:pPr>
            <a:r>
              <a:rPr lang="ru-RU" sz="2400" dirty="0"/>
              <a:t>2. Больше включать в рацион свежие овощи и фрукты.</a:t>
            </a:r>
          </a:p>
          <a:p>
            <a:pPr>
              <a:defRPr/>
            </a:pPr>
            <a:r>
              <a:rPr lang="ru-RU" sz="2400" dirty="0"/>
              <a:t>3. Больше времени гулять на свежем воздухе, принимать солнечные </a:t>
            </a:r>
          </a:p>
          <a:p>
            <a:pPr>
              <a:defRPr/>
            </a:pPr>
            <a:r>
              <a:rPr lang="ru-RU" sz="2400" dirty="0"/>
              <a:t>     ванны.</a:t>
            </a:r>
          </a:p>
          <a:p>
            <a:pPr>
              <a:defRPr/>
            </a:pPr>
            <a:r>
              <a:rPr lang="ru-RU" sz="2400" dirty="0" smtClean="0"/>
              <a:t>4</a:t>
            </a:r>
            <a:r>
              <a:rPr lang="ru-RU" sz="2400" dirty="0" smtClean="0"/>
              <a:t>. </a:t>
            </a:r>
            <a:r>
              <a:rPr lang="ru-RU" sz="2400" dirty="0"/>
              <a:t>Принимать лекарственные препараты</a:t>
            </a:r>
          </a:p>
          <a:p>
            <a:pPr>
              <a:defRPr/>
            </a:pPr>
            <a:r>
              <a:rPr lang="ru-RU" sz="2400" dirty="0"/>
              <a:t>    только по рекомендации врача.</a:t>
            </a:r>
          </a:p>
          <a:p>
            <a:pPr>
              <a:defRPr/>
            </a:pPr>
            <a:r>
              <a:rPr lang="ru-RU" sz="2400" dirty="0" smtClean="0"/>
              <a:t>5</a:t>
            </a:r>
            <a:r>
              <a:rPr lang="ru-RU" sz="2400" dirty="0" smtClean="0"/>
              <a:t>. </a:t>
            </a:r>
            <a:r>
              <a:rPr lang="ru-RU" sz="2400" dirty="0"/>
              <a:t>Не злоупотреблять витаминами.</a:t>
            </a:r>
          </a:p>
        </p:txBody>
      </p:sp>
      <p:pic>
        <p:nvPicPr>
          <p:cNvPr id="22533" name="Рисунок 5" descr="ecb448b11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4500" y="4000500"/>
            <a:ext cx="3619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Закрепление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Рефлексия</a:t>
            </a:r>
            <a:endParaRPr lang="ru-RU" sz="6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Домашнее задание:</a:t>
            </a:r>
          </a:p>
          <a:p>
            <a:pPr>
              <a:buFont typeface="Arial" charset="0"/>
              <a:buNone/>
            </a:pPr>
            <a:endParaRPr lang="ru-RU" dirty="0" smtClean="0"/>
          </a:p>
          <a:p>
            <a:r>
              <a:rPr lang="ru-RU" dirty="0" smtClean="0"/>
              <a:t>изучить параграф 38 «Витамины»,</a:t>
            </a:r>
          </a:p>
          <a:p>
            <a:r>
              <a:rPr lang="ru-RU" dirty="0" smtClean="0"/>
              <a:t>используя дополнительную литературу, </a:t>
            </a:r>
            <a:r>
              <a:rPr lang="ru-RU" dirty="0" smtClean="0"/>
              <a:t>ПРОДОЛЖИТЬ ТАБЛИЦУ ДЛЯ</a:t>
            </a:r>
            <a:r>
              <a:rPr lang="ru-RU" dirty="0" smtClean="0"/>
              <a:t>  витаминов РР, Е, В</a:t>
            </a:r>
            <a:r>
              <a:rPr lang="ru-RU" sz="2000" dirty="0" smtClean="0"/>
              <a:t>6, </a:t>
            </a:r>
            <a:r>
              <a:rPr lang="ru-RU" dirty="0" smtClean="0"/>
              <a:t>В12.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3" descr="sdds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142984"/>
            <a:ext cx="8072438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357298"/>
            <a:ext cx="7043758" cy="1143009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sz="4400" b="1" dirty="0" smtClean="0">
                <a:solidFill>
                  <a:schemeClr val="bg1">
                    <a:lumMod val="95000"/>
                  </a:schemeClr>
                </a:solidFill>
              </a:rPr>
              <a:t>БУДЬТЕ ЗДОРОВЫ!!!</a:t>
            </a:r>
            <a:endParaRPr lang="ru-RU" sz="44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6" descr="house-question-1_2114642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1571625"/>
            <a:ext cx="28575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Высказывания о витаминах: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Проблема :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предрассудки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или факты?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714500"/>
            <a:ext cx="8229600" cy="4483100"/>
          </a:xfrm>
        </p:spPr>
        <p:txBody>
          <a:bodyPr/>
          <a:lstStyle/>
          <a:p>
            <a:r>
              <a:rPr lang="ru-RU" sz="2800" dirty="0" smtClean="0"/>
              <a:t>Витамины есть только в овощах и фруктах.</a:t>
            </a:r>
          </a:p>
          <a:p>
            <a:r>
              <a:rPr lang="ru-RU" sz="2800" dirty="0" smtClean="0"/>
              <a:t>Чем больше съешь витаминов, тем будешь крепче и здоровее.</a:t>
            </a:r>
          </a:p>
          <a:p>
            <a:r>
              <a:rPr lang="ru-RU" sz="2800" dirty="0" smtClean="0"/>
              <a:t>В период инфекционных заболеваний нужно есть больше витамина С.</a:t>
            </a:r>
          </a:p>
          <a:p>
            <a:r>
              <a:rPr lang="ru-RU" sz="2800" dirty="0" smtClean="0"/>
              <a:t>Витамины нужно принимать только зимой и весной.</a:t>
            </a:r>
          </a:p>
          <a:p>
            <a:r>
              <a:rPr lang="ru-RU" sz="2800" dirty="0" smtClean="0"/>
              <a:t>Недостаток витаминов может привести к серьезным заболеваниям.</a:t>
            </a:r>
          </a:p>
          <a:p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Цель урока: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    выяснить, какова роль витаминов в организме человека, в каких продуктах содержатся, какие заболевания развиваются при отсутствии витаминов.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58204" cy="79608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cs typeface="Aharoni" pitchFamily="2" charset="-79"/>
              </a:rPr>
              <a:t>Из истории открытия витаминов</a:t>
            </a:r>
            <a:endParaRPr lang="ru-RU" b="1" dirty="0">
              <a:solidFill>
                <a:schemeClr val="accent2">
                  <a:lumMod val="75000"/>
                </a:schemeClr>
              </a:solidFill>
              <a:cs typeface="Aharoni" pitchFamily="2" charset="-79"/>
            </a:endParaRPr>
          </a:p>
        </p:txBody>
      </p:sp>
      <p:pic>
        <p:nvPicPr>
          <p:cNvPr id="51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1714500"/>
            <a:ext cx="3357562" cy="4143375"/>
          </a:xfrm>
          <a:noFill/>
        </p:spPr>
      </p:pic>
      <p:sp>
        <p:nvSpPr>
          <p:cNvPr id="5124" name="Прямоугольник 6"/>
          <p:cNvSpPr>
            <a:spLocks noChangeArrowheads="1"/>
          </p:cNvSpPr>
          <p:nvPr/>
        </p:nvSpPr>
        <p:spPr bwMode="auto">
          <a:xfrm>
            <a:off x="3929063" y="1357313"/>
            <a:ext cx="5000625" cy="51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/>
              <a:t>Причины заболеваний, связанных с неполноценным питанием, первым открыл русский   ученый – врач </a:t>
            </a:r>
          </a:p>
          <a:p>
            <a:pPr>
              <a:spcBef>
                <a:spcPct val="20000"/>
              </a:spcBef>
            </a:pPr>
            <a:r>
              <a:rPr lang="ru-RU" sz="2800" b="1"/>
              <a:t>Николай Иванович Лунин. </a:t>
            </a:r>
          </a:p>
          <a:p>
            <a:pPr>
              <a:spcBef>
                <a:spcPct val="20000"/>
              </a:spcBef>
            </a:pPr>
            <a:r>
              <a:rPr lang="ru-RU" sz="2800"/>
              <a:t>В 1881 году он произвел опыты над двумя группами мышей и сделал вывод, что в пище есть еще какое-то незаменимое вещество, необходимое для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04088"/>
            <a:ext cx="8115328" cy="79608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cs typeface="Aharoni" pitchFamily="2" charset="-79"/>
              </a:rPr>
              <a:t>Из истории открытия витаминов</a:t>
            </a:r>
            <a:endParaRPr lang="ru-RU" b="1" dirty="0">
              <a:cs typeface="Aharoni" pitchFamily="2" charset="-79"/>
            </a:endParaRPr>
          </a:p>
        </p:txBody>
      </p:sp>
      <p:pic>
        <p:nvPicPr>
          <p:cNvPr id="6147" name="Содержимое 3" descr="200px-Casimir_Funk_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88" y="1643063"/>
            <a:ext cx="2928937" cy="4214812"/>
          </a:xfrm>
        </p:spPr>
      </p:pic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3857625" y="1714500"/>
            <a:ext cx="48577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В 1912 году  польский ученый </a:t>
            </a:r>
            <a:r>
              <a:rPr lang="ru-RU" sz="2800" b="1"/>
              <a:t>Казимир Функ  </a:t>
            </a:r>
          </a:p>
          <a:p>
            <a:r>
              <a:rPr lang="ru-RU" sz="2800"/>
              <a:t>предложил назвать эти вещества  ВИТАМИНАМИ </a:t>
            </a:r>
          </a:p>
          <a:p>
            <a:r>
              <a:rPr lang="ru-RU" sz="2800"/>
              <a:t>(от лат. «ВИТА» – жизнь, «АМИН» - содержащий азот), а болезни, вызванные их недостатками , - АВИТАМИНОЗАМИ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dirty="0" smtClean="0"/>
              <a:t>Витамины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– это поступающие с пищей органические вещества, необходимые для регуляции обмена веществ.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ВИТАМИНЫ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–их роль в организме.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Как  это работает?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357158" y="2714620"/>
            <a:ext cx="4140230" cy="3645700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Витамины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– катализаторы обменных процессов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Font typeface="Arial" charset="0"/>
              <a:buNone/>
              <a:defRPr/>
            </a:pPr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Содержимое 8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2643182"/>
            <a:ext cx="4643438" cy="26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04"/>
            <a:ext cx="8429684" cy="589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</TotalTime>
  <Words>636</Words>
  <Application>Microsoft Office PowerPoint</Application>
  <PresentationFormat>Экран (4:3)</PresentationFormat>
  <Paragraphs>125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ВитАмиНы</vt:lpstr>
      <vt:lpstr>Что Вы уже знаете о витаминах?</vt:lpstr>
      <vt:lpstr>Высказывания о витаминах: Проблема : предрассудки или факты?</vt:lpstr>
      <vt:lpstr> Цель урока:</vt:lpstr>
      <vt:lpstr>Из истории открытия витаминов</vt:lpstr>
      <vt:lpstr>Из истории открытия витаминов</vt:lpstr>
      <vt:lpstr> Витамины </vt:lpstr>
      <vt:lpstr>ВИТАМИНЫ –их роль в организме. </vt:lpstr>
      <vt:lpstr>Слайд 9</vt:lpstr>
      <vt:lpstr>ВИТАМИНЫ –их роль в организме. </vt:lpstr>
      <vt:lpstr>КЛАССИФИКАЦИЯ </vt:lpstr>
      <vt:lpstr>Свойства витаминов</vt:lpstr>
      <vt:lpstr>Заболевания</vt:lpstr>
      <vt:lpstr>Заполните таблицу «Характеристика витаминов»</vt:lpstr>
      <vt:lpstr>Витамин А (ретинол)</vt:lpstr>
      <vt:lpstr>Витамин А (ретинол)</vt:lpstr>
      <vt:lpstr>Витамин  В1 </vt:lpstr>
      <vt:lpstr>Витамин  В 1</vt:lpstr>
      <vt:lpstr>Витамин С (аскорбиновая кислота)</vt:lpstr>
      <vt:lpstr>Витамин С (аскорбиновая кислота)</vt:lpstr>
      <vt:lpstr>Витамин D (кальциферол)</vt:lpstr>
      <vt:lpstr>Витамин D (кальциферол)</vt:lpstr>
      <vt:lpstr>Практическая работа «Определение витамина С»</vt:lpstr>
      <vt:lpstr>Как сохранить витамины при приготовлении пищи???</vt:lpstr>
      <vt:lpstr>Высказывания о витаминах: предрассудки или факты?  Вернёмся к началу.</vt:lpstr>
      <vt:lpstr>ПРАВИЛА питания и поведения человека, способствующие полному обеспечению организма витаминами</vt:lpstr>
      <vt:lpstr>Закрепление</vt:lpstr>
      <vt:lpstr>Слайд 28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ВитАмиНы</dc:title>
  <dc:creator>User1</dc:creator>
  <cp:lastModifiedBy>User1</cp:lastModifiedBy>
  <cp:revision>11</cp:revision>
  <dcterms:created xsi:type="dcterms:W3CDTF">2014-01-01T06:07:12Z</dcterms:created>
  <dcterms:modified xsi:type="dcterms:W3CDTF">2014-01-26T17:28:40Z</dcterms:modified>
</cp:coreProperties>
</file>